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Microsoft_Equation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57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F41E8-5811-B741-9F84-808F3D2AC29A}" type="datetimeFigureOut">
              <a:rPr lang="en-US" smtClean="0"/>
              <a:t>26/05/14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31D9-5BB6-944F-BBA6-C94C579E9F5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F41E8-5811-B741-9F84-808F3D2AC29A}" type="datetimeFigureOut">
              <a:rPr lang="en-US" smtClean="0"/>
              <a:t>26/05/14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31D9-5BB6-944F-BBA6-C94C579E9F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F41E8-5811-B741-9F84-808F3D2AC29A}" type="datetimeFigureOut">
              <a:rPr lang="en-US" smtClean="0"/>
              <a:t>26/05/14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31D9-5BB6-944F-BBA6-C94C579E9F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4521054"/>
            <a:ext cx="7543800" cy="1524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26/05/14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90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F41E8-5811-B741-9F84-808F3D2AC29A}" type="datetimeFigureOut">
              <a:rPr lang="en-US" smtClean="0"/>
              <a:t>26/05/14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31D9-5BB6-944F-BBA6-C94C579E9F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  <a:prstGeom prst="rect">
            <a:avLst/>
          </a:prstGeo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F41E8-5811-B741-9F84-808F3D2AC29A}" type="datetimeFigureOut">
              <a:rPr lang="en-US" smtClean="0"/>
              <a:t>26/05/14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31D9-5BB6-944F-BBA6-C94C579E9F5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F41E8-5811-B741-9F84-808F3D2AC29A}" type="datetimeFigureOut">
              <a:rPr lang="en-US" smtClean="0"/>
              <a:t>26/05/14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31D9-5BB6-944F-BBA6-C94C579E9F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F41E8-5811-B741-9F84-808F3D2AC29A}" type="datetimeFigureOut">
              <a:rPr lang="en-US" smtClean="0"/>
              <a:t>26/05/14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31D9-5BB6-944F-BBA6-C94C579E9F5F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F41E8-5811-B741-9F84-808F3D2AC29A}" type="datetimeFigureOut">
              <a:rPr lang="en-US" smtClean="0"/>
              <a:t>26/05/14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31D9-5BB6-944F-BBA6-C94C579E9F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F41E8-5811-B741-9F84-808F3D2AC29A}" type="datetimeFigureOut">
              <a:rPr lang="en-US" smtClean="0"/>
              <a:t>26/05/14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31D9-5BB6-944F-BBA6-C94C579E9F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F41E8-5811-B741-9F84-808F3D2AC29A}" type="datetimeFigureOut">
              <a:rPr lang="en-US" smtClean="0"/>
              <a:t>26/05/14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31D9-5BB6-944F-BBA6-C94C579E9F5F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F41E8-5811-B741-9F84-808F3D2AC29A}" type="datetimeFigureOut">
              <a:rPr lang="en-US" smtClean="0"/>
              <a:t>26/05/14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031D9-5BB6-944F-BBA6-C94C579E9F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799"/>
            <a:ext cx="7543800" cy="536689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869F41E8-5811-B741-9F84-808F3D2AC29A}" type="datetimeFigureOut">
              <a:rPr lang="en-US" smtClean="0"/>
              <a:t>26/05/14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2FB031D9-5BB6-944F-BBA6-C94C579E9F5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6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10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12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oleObject" Target="../embeddings/oleObject4.bin"/><Relationship Id="rId6" Type="http://schemas.openxmlformats.org/officeDocument/2006/relationships/image" Target="../media/image13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.bin"/><Relationship Id="rId4" Type="http://schemas.openxmlformats.org/officeDocument/2006/relationships/image" Target="../media/image16.emf"/><Relationship Id="rId5" Type="http://schemas.openxmlformats.org/officeDocument/2006/relationships/image" Target="../media/image17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86134"/>
            <a:ext cx="7543800" cy="2275604"/>
          </a:xfrm>
        </p:spPr>
        <p:txBody>
          <a:bodyPr/>
          <a:lstStyle/>
          <a:p>
            <a:r>
              <a:rPr lang="en-US" sz="5000" dirty="0" smtClean="0"/>
              <a:t>2. </a:t>
            </a:r>
            <a:r>
              <a:rPr lang="en-US" sz="5000" dirty="0" err="1" smtClean="0"/>
              <a:t>Komponente</a:t>
            </a:r>
            <a:r>
              <a:rPr lang="en-US" sz="5000" dirty="0" smtClean="0"/>
              <a:t> </a:t>
            </a:r>
            <a:r>
              <a:rPr lang="en-US" sz="5000" dirty="0" err="1" smtClean="0"/>
              <a:t>agregatne</a:t>
            </a:r>
            <a:r>
              <a:rPr lang="en-US" sz="5000" dirty="0" smtClean="0"/>
              <a:t> </a:t>
            </a:r>
            <a:r>
              <a:rPr lang="en-US" sz="5000" dirty="0" err="1" smtClean="0"/>
              <a:t>potražnje</a:t>
            </a:r>
            <a:r>
              <a:rPr lang="en-US" sz="5000" dirty="0" smtClean="0"/>
              <a:t> i model </a:t>
            </a:r>
            <a:r>
              <a:rPr lang="en-US" sz="5000" dirty="0" err="1" smtClean="0"/>
              <a:t>multiplikatora</a:t>
            </a:r>
            <a:endParaRPr lang="en-US" sz="5000" dirty="0"/>
          </a:p>
        </p:txBody>
      </p:sp>
      <p:sp>
        <p:nvSpPr>
          <p:cNvPr id="4" name="TextBox 3"/>
          <p:cNvSpPr txBox="1"/>
          <p:nvPr/>
        </p:nvSpPr>
        <p:spPr>
          <a:xfrm>
            <a:off x="1529712" y="764806"/>
            <a:ext cx="6133281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chemeClr val="bg1"/>
                </a:solidFill>
              </a:rPr>
              <a:t>“Here’s the problem if you keep raising taxes: You slow down economic growth.”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Paul Ryan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63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4903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err="1" smtClean="0"/>
              <a:t>Funkcija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štednje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granična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sklonost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štednji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S</a:t>
            </a:r>
            <a:r>
              <a:rPr lang="en-US" dirty="0" smtClean="0"/>
              <a:t> = </a:t>
            </a:r>
            <a:r>
              <a:rPr lang="en-US" dirty="0" err="1" smtClean="0"/>
              <a:t>prikazuje</a:t>
            </a:r>
            <a:r>
              <a:rPr lang="en-US" dirty="0" smtClean="0"/>
              <a:t> </a:t>
            </a:r>
            <a:r>
              <a:rPr lang="en-US" dirty="0" err="1" smtClean="0"/>
              <a:t>odnos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štednje</a:t>
            </a:r>
            <a:r>
              <a:rPr lang="en-US" dirty="0" smtClean="0"/>
              <a:t> S i </a:t>
            </a:r>
            <a:r>
              <a:rPr lang="en-US" dirty="0" err="1" smtClean="0"/>
              <a:t>raspoloživog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r>
              <a:rPr lang="en-US" dirty="0" smtClean="0"/>
              <a:t> DI</a:t>
            </a:r>
          </a:p>
          <a:p>
            <a:r>
              <a:rPr lang="en-US" dirty="0" err="1" smtClean="0"/>
              <a:t>Izvod</a:t>
            </a:r>
            <a:r>
              <a:rPr lang="en-US" dirty="0" smtClean="0"/>
              <a:t>:</a:t>
            </a:r>
          </a:p>
          <a:p>
            <a:pPr marL="320040" lvl="1" indent="0">
              <a:buNone/>
            </a:pPr>
            <a:r>
              <a:rPr lang="en-US" dirty="0" smtClean="0"/>
              <a:t>	DI = C + S</a:t>
            </a:r>
          </a:p>
          <a:p>
            <a:pPr marL="320040" lvl="1" indent="0">
              <a:buNone/>
            </a:pPr>
            <a:r>
              <a:rPr lang="en-US" dirty="0"/>
              <a:t>	</a:t>
            </a:r>
            <a:r>
              <a:rPr lang="en-US" dirty="0" smtClean="0"/>
              <a:t>S = DI – C</a:t>
            </a:r>
          </a:p>
          <a:p>
            <a:pPr marL="320040" lvl="1" indent="0">
              <a:buNone/>
            </a:pPr>
            <a:r>
              <a:rPr lang="en-US" dirty="0"/>
              <a:t>	</a:t>
            </a:r>
            <a:r>
              <a:rPr lang="en-US" dirty="0" smtClean="0"/>
              <a:t>S = DI – (</a:t>
            </a:r>
            <a:r>
              <a:rPr lang="en-US" sz="2400" dirty="0"/>
              <a:t>α + </a:t>
            </a:r>
            <a:r>
              <a:rPr lang="en-US" sz="2400" dirty="0" smtClean="0"/>
              <a:t>βDI) = </a:t>
            </a:r>
            <a:r>
              <a:rPr lang="en-US" sz="2400" dirty="0"/>
              <a:t>DI – (α + βDI</a:t>
            </a:r>
            <a:r>
              <a:rPr lang="en-US" sz="2400" dirty="0" smtClean="0"/>
              <a:t>) = -α + DI - βDI</a:t>
            </a:r>
          </a:p>
          <a:p>
            <a:pPr marL="320040" lvl="1" indent="0">
              <a:buNone/>
            </a:pPr>
            <a:r>
              <a:rPr lang="en-US" sz="2400" b="1" dirty="0"/>
              <a:t>	</a:t>
            </a:r>
            <a:r>
              <a:rPr lang="en-US" sz="2400" b="1" dirty="0" smtClean="0"/>
              <a:t>S = </a:t>
            </a:r>
            <a:r>
              <a:rPr lang="en-US" sz="2400" b="1" dirty="0"/>
              <a:t>-α + </a:t>
            </a:r>
            <a:r>
              <a:rPr lang="en-US" sz="2400" b="1" dirty="0" smtClean="0"/>
              <a:t>(1 – β)DI</a:t>
            </a:r>
          </a:p>
          <a:p>
            <a:r>
              <a:rPr lang="en-US" b="1" dirty="0"/>
              <a:t>1 – </a:t>
            </a:r>
            <a:r>
              <a:rPr lang="en-US" b="1" dirty="0" smtClean="0"/>
              <a:t>β</a:t>
            </a:r>
            <a:r>
              <a:rPr lang="en-US" dirty="0" smtClean="0"/>
              <a:t> = </a:t>
            </a:r>
            <a:r>
              <a:rPr lang="en-US" dirty="0" err="1" smtClean="0"/>
              <a:t>granična</a:t>
            </a:r>
            <a:r>
              <a:rPr lang="en-US" dirty="0" smtClean="0"/>
              <a:t> </a:t>
            </a:r>
            <a:r>
              <a:rPr lang="en-US" dirty="0" err="1" smtClean="0"/>
              <a:t>sklonost</a:t>
            </a:r>
            <a:r>
              <a:rPr lang="en-US" dirty="0" smtClean="0"/>
              <a:t> </a:t>
            </a:r>
            <a:r>
              <a:rPr lang="en-US" dirty="0" err="1" smtClean="0"/>
              <a:t>štednji</a:t>
            </a:r>
            <a:r>
              <a:rPr lang="en-US" dirty="0" smtClean="0"/>
              <a:t> (MPS, marginal propensity to save) = </a:t>
            </a:r>
            <a:r>
              <a:rPr lang="en-US" dirty="0" err="1" smtClean="0"/>
              <a:t>pokazuje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koliko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se </a:t>
            </a:r>
            <a:r>
              <a:rPr lang="en-US" dirty="0" err="1" smtClean="0"/>
              <a:t>promijeniti</a:t>
            </a:r>
            <a:r>
              <a:rPr lang="en-US" dirty="0" smtClean="0"/>
              <a:t> </a:t>
            </a:r>
            <a:r>
              <a:rPr lang="en-US" dirty="0" err="1" smtClean="0"/>
              <a:t>štednja</a:t>
            </a:r>
            <a:r>
              <a:rPr lang="en-US" dirty="0" smtClean="0"/>
              <a:t> </a:t>
            </a:r>
            <a:r>
              <a:rPr lang="en-US" dirty="0" err="1" smtClean="0"/>
              <a:t>ako</a:t>
            </a:r>
            <a:r>
              <a:rPr lang="en-US" dirty="0" smtClean="0"/>
              <a:t> se </a:t>
            </a:r>
            <a:r>
              <a:rPr lang="en-US" dirty="0" err="1" smtClean="0"/>
              <a:t>dohodak</a:t>
            </a:r>
            <a:r>
              <a:rPr lang="en-US" dirty="0" smtClean="0"/>
              <a:t> </a:t>
            </a:r>
            <a:r>
              <a:rPr lang="en-US" dirty="0" err="1" smtClean="0"/>
              <a:t>promijeni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jednu</a:t>
            </a:r>
            <a:r>
              <a:rPr lang="en-US" dirty="0" smtClean="0"/>
              <a:t> </a:t>
            </a:r>
            <a:r>
              <a:rPr lang="en-US" dirty="0" err="1" smtClean="0"/>
              <a:t>novčanu</a:t>
            </a:r>
            <a:r>
              <a:rPr lang="en-US" dirty="0" smtClean="0"/>
              <a:t> </a:t>
            </a:r>
            <a:r>
              <a:rPr lang="en-US" dirty="0" err="1" smtClean="0"/>
              <a:t>jedinicu</a:t>
            </a:r>
            <a:r>
              <a:rPr lang="en-US" dirty="0" smtClean="0"/>
              <a:t> (</a:t>
            </a:r>
            <a:r>
              <a:rPr lang="en-US" dirty="0" err="1" smtClean="0"/>
              <a:t>koliko</a:t>
            </a:r>
            <a:r>
              <a:rPr lang="en-US" dirty="0" smtClean="0"/>
              <a:t> </a:t>
            </a:r>
            <a:r>
              <a:rPr lang="en-US" dirty="0" err="1" smtClean="0"/>
              <a:t>lipa</a:t>
            </a:r>
            <a:r>
              <a:rPr lang="en-US" dirty="0" smtClean="0"/>
              <a:t> od </a:t>
            </a:r>
            <a:r>
              <a:rPr lang="en-US" dirty="0" err="1" smtClean="0"/>
              <a:t>jedne</a:t>
            </a:r>
            <a:r>
              <a:rPr lang="en-US" dirty="0" smtClean="0"/>
              <a:t> </a:t>
            </a:r>
            <a:r>
              <a:rPr lang="en-US" dirty="0" err="1"/>
              <a:t>zarađene</a:t>
            </a:r>
            <a:r>
              <a:rPr lang="en-US" dirty="0"/>
              <a:t> </a:t>
            </a:r>
            <a:r>
              <a:rPr lang="en-US" dirty="0" err="1"/>
              <a:t>kune</a:t>
            </a:r>
            <a:r>
              <a:rPr lang="en-US" dirty="0"/>
              <a:t> </a:t>
            </a:r>
            <a:r>
              <a:rPr lang="en-US" dirty="0" err="1" smtClean="0"/>
              <a:t>uštedim</a:t>
            </a:r>
            <a:r>
              <a:rPr lang="en-US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00551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Parametar</a:t>
            </a:r>
            <a:r>
              <a:rPr lang="en-US" dirty="0" smtClean="0"/>
              <a:t> 1 - β je </a:t>
            </a:r>
            <a:r>
              <a:rPr lang="en-US" dirty="0" err="1" smtClean="0"/>
              <a:t>također</a:t>
            </a:r>
            <a:r>
              <a:rPr lang="en-US" dirty="0" smtClean="0"/>
              <a:t> i </a:t>
            </a:r>
            <a:r>
              <a:rPr lang="en-US" dirty="0" err="1" smtClean="0"/>
              <a:t>nagib</a:t>
            </a:r>
            <a:r>
              <a:rPr lang="en-US" dirty="0" smtClean="0"/>
              <a:t> </a:t>
            </a:r>
            <a:r>
              <a:rPr lang="en-US" dirty="0" err="1" smtClean="0"/>
              <a:t>krivulje</a:t>
            </a:r>
            <a:r>
              <a:rPr lang="en-US" dirty="0" smtClean="0"/>
              <a:t> </a:t>
            </a:r>
            <a:r>
              <a:rPr lang="en-US" dirty="0" err="1" smtClean="0"/>
              <a:t>štednje</a:t>
            </a:r>
            <a:endParaRPr lang="en-US" dirty="0" smtClean="0"/>
          </a:p>
          <a:p>
            <a:r>
              <a:rPr lang="en-US" dirty="0" smtClean="0"/>
              <a:t>1 - β </a:t>
            </a:r>
            <a:r>
              <a:rPr lang="en-US" dirty="0" err="1" smtClean="0"/>
              <a:t>uvijek</a:t>
            </a:r>
            <a:r>
              <a:rPr lang="en-US" dirty="0" smtClean="0"/>
              <a:t> </a:t>
            </a:r>
            <a:r>
              <a:rPr lang="en-US" dirty="0" err="1" smtClean="0"/>
              <a:t>zauzima</a:t>
            </a:r>
            <a:r>
              <a:rPr lang="en-US" dirty="0" smtClean="0"/>
              <a:t> </a:t>
            </a:r>
            <a:r>
              <a:rPr lang="en-US" dirty="0" err="1" smtClean="0"/>
              <a:t>vrijednosti</a:t>
            </a:r>
            <a:r>
              <a:rPr lang="en-US" dirty="0" smtClean="0"/>
              <a:t> od 0 do 1</a:t>
            </a:r>
          </a:p>
          <a:p>
            <a:r>
              <a:rPr lang="en-US" dirty="0" smtClean="0"/>
              <a:t>MPC + MPS = β + (1 – β) = 1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024" y="2070100"/>
            <a:ext cx="5303919" cy="3982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280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Investicijska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potrošnja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njene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odrednice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Dvije</a:t>
            </a:r>
            <a:r>
              <a:rPr lang="en-US" dirty="0" smtClean="0"/>
              <a:t> </a:t>
            </a:r>
            <a:r>
              <a:rPr lang="en-US" dirty="0" err="1" smtClean="0"/>
              <a:t>ključne</a:t>
            </a:r>
            <a:r>
              <a:rPr lang="en-US" dirty="0" smtClean="0"/>
              <a:t> </a:t>
            </a:r>
            <a:r>
              <a:rPr lang="en-US" dirty="0" err="1" smtClean="0"/>
              <a:t>uloge</a:t>
            </a:r>
            <a:r>
              <a:rPr lang="en-US" dirty="0" smtClean="0"/>
              <a:t>:</a:t>
            </a:r>
          </a:p>
          <a:p>
            <a:pPr marL="777240" lvl="1" indent="-457200">
              <a:buFont typeface="+mj-lt"/>
              <a:buAutoNum type="arabicPeriod"/>
            </a:pPr>
            <a:r>
              <a:rPr lang="en-US" dirty="0" smtClean="0"/>
              <a:t>U </a:t>
            </a:r>
            <a:r>
              <a:rPr lang="en-US" b="1" dirty="0" err="1" smtClean="0"/>
              <a:t>kratkom</a:t>
            </a:r>
            <a:r>
              <a:rPr lang="en-US" b="1" dirty="0" smtClean="0"/>
              <a:t> </a:t>
            </a:r>
            <a:r>
              <a:rPr lang="en-US" b="1" dirty="0" err="1" smtClean="0"/>
              <a:t>roku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r>
              <a:rPr lang="en-US" dirty="0" smtClean="0"/>
              <a:t> </a:t>
            </a:r>
            <a:r>
              <a:rPr lang="en-US" dirty="0" err="1" smtClean="0"/>
              <a:t>investicija</a:t>
            </a:r>
            <a:r>
              <a:rPr lang="en-US" dirty="0" smtClean="0"/>
              <a:t> </a:t>
            </a:r>
            <a:r>
              <a:rPr lang="en-US" dirty="0" err="1" smtClean="0"/>
              <a:t>utječu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r>
              <a:rPr lang="en-US" dirty="0" smtClean="0"/>
              <a:t> AD,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realnu</a:t>
            </a:r>
            <a:r>
              <a:rPr lang="en-US" dirty="0" smtClean="0"/>
              <a:t> </a:t>
            </a:r>
            <a:r>
              <a:rPr lang="en-US" dirty="0" err="1" smtClean="0"/>
              <a:t>proizvodnju</a:t>
            </a:r>
            <a:r>
              <a:rPr lang="en-US" dirty="0" smtClean="0"/>
              <a:t> i </a:t>
            </a:r>
            <a:r>
              <a:rPr lang="en-US" dirty="0" err="1" smtClean="0"/>
              <a:t>razinu</a:t>
            </a:r>
            <a:r>
              <a:rPr lang="en-US" dirty="0" smtClean="0"/>
              <a:t> </a:t>
            </a:r>
            <a:r>
              <a:rPr lang="en-US" dirty="0" err="1" smtClean="0"/>
              <a:t>zaposlenosti</a:t>
            </a:r>
            <a:endParaRPr lang="en-US" dirty="0" smtClean="0"/>
          </a:p>
          <a:p>
            <a:pPr marL="777240" lvl="1" indent="-457200">
              <a:buFont typeface="+mj-lt"/>
              <a:buAutoNum type="arabicPeriod"/>
            </a:pPr>
            <a:r>
              <a:rPr lang="en-US" dirty="0" smtClean="0"/>
              <a:t>U </a:t>
            </a:r>
            <a:r>
              <a:rPr lang="en-US" b="1" dirty="0" err="1" smtClean="0"/>
              <a:t>dugom</a:t>
            </a:r>
            <a:r>
              <a:rPr lang="en-US" b="1" dirty="0" smtClean="0"/>
              <a:t> </a:t>
            </a:r>
            <a:r>
              <a:rPr lang="en-US" b="1" dirty="0" err="1" smtClean="0"/>
              <a:t>roku</a:t>
            </a:r>
            <a:r>
              <a:rPr lang="en-US" dirty="0" smtClean="0"/>
              <a:t> </a:t>
            </a:r>
            <a:r>
              <a:rPr lang="en-US" dirty="0" err="1" smtClean="0"/>
              <a:t>investicije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ključne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fonda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/>
              <a:t>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 err="1" smtClean="0">
                <a:sym typeface="Wingdings"/>
              </a:rPr>
              <a:t>povećanje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potencijalne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proizvodnje</a:t>
            </a:r>
            <a:endParaRPr lang="en-US" dirty="0" smtClean="0">
              <a:sym typeface="Wingdings"/>
            </a:endParaRPr>
          </a:p>
          <a:p>
            <a:endParaRPr lang="en-US" dirty="0">
              <a:sym typeface="Wingdings"/>
            </a:endParaRPr>
          </a:p>
          <a:p>
            <a:r>
              <a:rPr lang="en-US" dirty="0" err="1" smtClean="0"/>
              <a:t>Investicije</a:t>
            </a:r>
            <a:r>
              <a:rPr lang="en-US" dirty="0" smtClean="0"/>
              <a:t> </a:t>
            </a:r>
            <a:r>
              <a:rPr lang="en-US" dirty="0" err="1" smtClean="0"/>
              <a:t>dijelimo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: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Investiranje</a:t>
            </a:r>
            <a:r>
              <a:rPr lang="en-US" dirty="0" smtClean="0"/>
              <a:t> u </a:t>
            </a:r>
            <a:r>
              <a:rPr lang="en-US" dirty="0" err="1" smtClean="0"/>
              <a:t>nekretnine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Investiranje</a:t>
            </a:r>
            <a:r>
              <a:rPr lang="en-US" dirty="0" smtClean="0"/>
              <a:t> u </a:t>
            </a:r>
            <a:r>
              <a:rPr lang="en-US" dirty="0" err="1" smtClean="0"/>
              <a:t>strojeve</a:t>
            </a:r>
            <a:r>
              <a:rPr lang="en-US" dirty="0" smtClean="0"/>
              <a:t> i </a:t>
            </a:r>
            <a:r>
              <a:rPr lang="en-US" dirty="0" err="1" smtClean="0"/>
              <a:t>opremu</a:t>
            </a:r>
            <a:r>
              <a:rPr lang="en-US" dirty="0" smtClean="0"/>
              <a:t>,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zaliha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804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Odluke</a:t>
            </a:r>
            <a:r>
              <a:rPr lang="en-US" dirty="0" smtClean="0"/>
              <a:t> </a:t>
            </a:r>
            <a:r>
              <a:rPr lang="en-US" dirty="0" err="1" smtClean="0"/>
              <a:t>poduzeća</a:t>
            </a:r>
            <a:r>
              <a:rPr lang="en-US" dirty="0" smtClean="0"/>
              <a:t> o </a:t>
            </a:r>
            <a:r>
              <a:rPr lang="en-US" dirty="0" err="1" smtClean="0"/>
              <a:t>pokretanju</a:t>
            </a:r>
            <a:r>
              <a:rPr lang="en-US" dirty="0" smtClean="0"/>
              <a:t> </a:t>
            </a:r>
            <a:r>
              <a:rPr lang="en-US" dirty="0" err="1" smtClean="0"/>
              <a:t>investicija</a:t>
            </a:r>
            <a:r>
              <a:rPr lang="en-US" dirty="0" smtClean="0"/>
              <a:t> </a:t>
            </a:r>
            <a:r>
              <a:rPr lang="en-US" dirty="0" err="1" smtClean="0"/>
              <a:t>ovise</a:t>
            </a:r>
            <a:r>
              <a:rPr lang="en-US" dirty="0" smtClean="0"/>
              <a:t> o tri </a:t>
            </a:r>
            <a:r>
              <a:rPr lang="en-US" dirty="0" err="1" smtClean="0"/>
              <a:t>ključna</a:t>
            </a:r>
            <a:r>
              <a:rPr lang="en-US" dirty="0" smtClean="0"/>
              <a:t> </a:t>
            </a:r>
            <a:r>
              <a:rPr lang="en-US" dirty="0" err="1" smtClean="0"/>
              <a:t>faktora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b="1" dirty="0" err="1" smtClean="0"/>
              <a:t>Prihodi</a:t>
            </a:r>
            <a:r>
              <a:rPr lang="en-US" dirty="0" smtClean="0"/>
              <a:t> – </a:t>
            </a:r>
            <a:r>
              <a:rPr lang="en-US" dirty="0" err="1" smtClean="0"/>
              <a:t>ekspanzija</a:t>
            </a:r>
            <a:r>
              <a:rPr lang="en-US" dirty="0" smtClean="0"/>
              <a:t> </a:t>
            </a:r>
            <a:r>
              <a:rPr lang="en-US" dirty="0" err="1" smtClean="0"/>
              <a:t>potiče</a:t>
            </a:r>
            <a:r>
              <a:rPr lang="en-US" dirty="0" smtClean="0"/>
              <a:t> </a:t>
            </a:r>
            <a:r>
              <a:rPr lang="en-US" dirty="0" err="1" smtClean="0"/>
              <a:t>rast</a:t>
            </a:r>
            <a:r>
              <a:rPr lang="en-US" dirty="0" smtClean="0"/>
              <a:t> </a:t>
            </a:r>
            <a:r>
              <a:rPr lang="en-US" dirty="0" err="1" smtClean="0"/>
              <a:t>investicija</a:t>
            </a:r>
            <a:r>
              <a:rPr lang="en-US" dirty="0" smtClean="0"/>
              <a:t> </a:t>
            </a:r>
            <a:r>
              <a:rPr lang="en-US" dirty="0" err="1" smtClean="0"/>
              <a:t>jer</a:t>
            </a:r>
            <a:r>
              <a:rPr lang="en-US" dirty="0" smtClean="0"/>
              <a:t> se </a:t>
            </a:r>
            <a:r>
              <a:rPr lang="en-US" dirty="0" err="1" smtClean="0"/>
              <a:t>otvaraju</a:t>
            </a:r>
            <a:r>
              <a:rPr lang="en-US" dirty="0" smtClean="0"/>
              <a:t> </a:t>
            </a:r>
            <a:r>
              <a:rPr lang="en-US" dirty="0" err="1" smtClean="0"/>
              <a:t>mogućnosti</a:t>
            </a:r>
            <a:r>
              <a:rPr lang="en-US" dirty="0" smtClean="0"/>
              <a:t> </a:t>
            </a:r>
            <a:r>
              <a:rPr lang="en-US" dirty="0" err="1" smtClean="0"/>
              <a:t>zarade</a:t>
            </a:r>
            <a:r>
              <a:rPr lang="en-US" dirty="0" smtClean="0"/>
              <a:t> </a:t>
            </a:r>
            <a:r>
              <a:rPr lang="en-US" dirty="0" err="1" smtClean="0"/>
              <a:t>dodatnog</a:t>
            </a:r>
            <a:r>
              <a:rPr lang="en-US" dirty="0" smtClean="0"/>
              <a:t> </a:t>
            </a:r>
            <a:r>
              <a:rPr lang="en-US" dirty="0" err="1" smtClean="0"/>
              <a:t>prihoda</a:t>
            </a:r>
            <a:r>
              <a:rPr lang="en-US" dirty="0" smtClean="0"/>
              <a:t> –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veće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potrebne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investicije</a:t>
            </a:r>
            <a:r>
              <a:rPr lang="en-US" dirty="0" smtClean="0"/>
              <a:t> u </a:t>
            </a:r>
            <a:r>
              <a:rPr lang="en-US" dirty="0" err="1" smtClean="0"/>
              <a:t>opremu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b="1" dirty="0" err="1" smtClean="0"/>
              <a:t>Troškovi</a:t>
            </a:r>
            <a:r>
              <a:rPr lang="en-US" dirty="0" smtClean="0"/>
              <a:t> – </a:t>
            </a:r>
            <a:r>
              <a:rPr lang="en-US" dirty="0" err="1" smtClean="0"/>
              <a:t>trošak</a:t>
            </a:r>
            <a:r>
              <a:rPr lang="en-US" dirty="0" smtClean="0"/>
              <a:t> </a:t>
            </a:r>
            <a:r>
              <a:rPr lang="en-US" dirty="0" err="1" smtClean="0"/>
              <a:t>investicije</a:t>
            </a:r>
            <a:r>
              <a:rPr lang="en-US" dirty="0" smtClean="0"/>
              <a:t> je </a:t>
            </a:r>
            <a:r>
              <a:rPr lang="en-US" dirty="0" err="1" smtClean="0"/>
              <a:t>kamata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 smtClean="0"/>
              <a:t> </a:t>
            </a:r>
            <a:r>
              <a:rPr lang="en-US" dirty="0" err="1" smtClean="0"/>
              <a:t>investitor</a:t>
            </a:r>
            <a:r>
              <a:rPr lang="en-US" dirty="0" smtClean="0"/>
              <a:t> </a:t>
            </a:r>
            <a:r>
              <a:rPr lang="en-US" dirty="0" err="1" smtClean="0"/>
              <a:t>plaća</a:t>
            </a:r>
            <a:r>
              <a:rPr lang="en-US" dirty="0" smtClean="0"/>
              <a:t> </a:t>
            </a:r>
            <a:r>
              <a:rPr lang="en-US" dirty="0" err="1" smtClean="0"/>
              <a:t>zajmodavcu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pozajmljena</a:t>
            </a:r>
            <a:r>
              <a:rPr lang="en-US" dirty="0" smtClean="0"/>
              <a:t> </a:t>
            </a:r>
            <a:r>
              <a:rPr lang="en-US" dirty="0" err="1" smtClean="0"/>
              <a:t>sredstva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veći</a:t>
            </a:r>
            <a:r>
              <a:rPr lang="en-US" dirty="0" smtClean="0"/>
              <a:t> </a:t>
            </a:r>
            <a:r>
              <a:rPr lang="en-US" dirty="0" err="1" smtClean="0"/>
              <a:t>kamatnjaci</a:t>
            </a:r>
            <a:r>
              <a:rPr lang="en-US" dirty="0" smtClean="0"/>
              <a:t> i </a:t>
            </a:r>
            <a:r>
              <a:rPr lang="en-US" dirty="0" err="1" smtClean="0"/>
              <a:t>porezi</a:t>
            </a:r>
            <a:r>
              <a:rPr lang="en-US" dirty="0" smtClean="0"/>
              <a:t> </a:t>
            </a:r>
            <a:r>
              <a:rPr lang="en-US" dirty="0" err="1" smtClean="0"/>
              <a:t>destimuliraju</a:t>
            </a:r>
            <a:r>
              <a:rPr lang="en-US" dirty="0" smtClean="0"/>
              <a:t> </a:t>
            </a:r>
            <a:r>
              <a:rPr lang="en-US" dirty="0" err="1" smtClean="0"/>
              <a:t>investicije</a:t>
            </a:r>
            <a:endParaRPr lang="en-US" b="1" dirty="0" smtClean="0"/>
          </a:p>
          <a:p>
            <a:pPr marL="457200" indent="-457200">
              <a:buFont typeface="+mj-lt"/>
              <a:buAutoNum type="arabicPeriod"/>
            </a:pPr>
            <a:r>
              <a:rPr lang="en-US" b="1" dirty="0" err="1" smtClean="0"/>
              <a:t>Očekivanja</a:t>
            </a:r>
            <a:r>
              <a:rPr lang="en-US" dirty="0" smtClean="0"/>
              <a:t> – </a:t>
            </a:r>
            <a:r>
              <a:rPr lang="en-US" dirty="0" err="1" smtClean="0"/>
              <a:t>budući</a:t>
            </a:r>
            <a:r>
              <a:rPr lang="en-US" dirty="0" smtClean="0"/>
              <a:t> </a:t>
            </a:r>
            <a:r>
              <a:rPr lang="en-US" dirty="0" err="1" smtClean="0"/>
              <a:t>događaji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neizvjesni</a:t>
            </a:r>
            <a:r>
              <a:rPr lang="en-US" dirty="0" smtClean="0"/>
              <a:t> a time i </a:t>
            </a:r>
            <a:r>
              <a:rPr lang="en-US" dirty="0" err="1" smtClean="0"/>
              <a:t>ishod</a:t>
            </a:r>
            <a:r>
              <a:rPr lang="en-US" dirty="0" smtClean="0"/>
              <a:t> </a:t>
            </a:r>
            <a:r>
              <a:rPr lang="en-US" dirty="0" err="1" smtClean="0"/>
              <a:t>investicija</a:t>
            </a:r>
            <a:r>
              <a:rPr lang="en-US" dirty="0" smtClean="0"/>
              <a:t> – </a:t>
            </a:r>
            <a:r>
              <a:rPr lang="en-US" dirty="0" err="1" smtClean="0"/>
              <a:t>poslovni</a:t>
            </a:r>
            <a:r>
              <a:rPr lang="en-US" dirty="0" smtClean="0"/>
              <a:t> </a:t>
            </a:r>
            <a:r>
              <a:rPr lang="en-US" dirty="0" err="1" smtClean="0"/>
              <a:t>ciklusi</a:t>
            </a:r>
            <a:r>
              <a:rPr lang="en-US" dirty="0" smtClean="0"/>
              <a:t> </a:t>
            </a:r>
            <a:r>
              <a:rPr lang="en-US" dirty="0" err="1" smtClean="0"/>
              <a:t>čine</a:t>
            </a:r>
            <a:r>
              <a:rPr lang="en-US" dirty="0" smtClean="0"/>
              <a:t> </a:t>
            </a:r>
            <a:r>
              <a:rPr lang="en-US" dirty="0" err="1" smtClean="0"/>
              <a:t>događaje</a:t>
            </a:r>
            <a:r>
              <a:rPr lang="en-US" dirty="0" smtClean="0"/>
              <a:t> </a:t>
            </a:r>
            <a:r>
              <a:rPr lang="en-US" dirty="0" err="1" smtClean="0"/>
              <a:t>neizvjesnijima</a:t>
            </a:r>
            <a:r>
              <a:rPr lang="en-US" dirty="0" smtClean="0"/>
              <a:t> – </a:t>
            </a:r>
            <a:r>
              <a:rPr lang="en-US" dirty="0" err="1" smtClean="0"/>
              <a:t>pesimizam</a:t>
            </a:r>
            <a:r>
              <a:rPr lang="en-US" dirty="0" smtClean="0"/>
              <a:t> </a:t>
            </a:r>
            <a:r>
              <a:rPr lang="en-US" dirty="0" err="1" smtClean="0"/>
              <a:t>destimulira</a:t>
            </a:r>
            <a:r>
              <a:rPr lang="en-US" dirty="0" smtClean="0"/>
              <a:t> </a:t>
            </a:r>
            <a:r>
              <a:rPr lang="en-US" dirty="0" err="1" smtClean="0"/>
              <a:t>investicije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90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err="1" smtClean="0"/>
              <a:t>Isplativost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investicijskih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projekata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Tržišni</a:t>
            </a:r>
            <a:r>
              <a:rPr lang="en-US" dirty="0" smtClean="0"/>
              <a:t> </a:t>
            </a:r>
            <a:r>
              <a:rPr lang="en-US" dirty="0" err="1" smtClean="0"/>
              <a:t>kamatnjak</a:t>
            </a:r>
            <a:r>
              <a:rPr lang="en-US" dirty="0" smtClean="0"/>
              <a:t> je </a:t>
            </a:r>
            <a:r>
              <a:rPr lang="en-US" dirty="0" err="1" smtClean="0"/>
              <a:t>ključni</a:t>
            </a:r>
            <a:r>
              <a:rPr lang="en-US" dirty="0" smtClean="0"/>
              <a:t> </a:t>
            </a:r>
            <a:r>
              <a:rPr lang="en-US" dirty="0" err="1" smtClean="0"/>
              <a:t>faktor</a:t>
            </a:r>
            <a:r>
              <a:rPr lang="en-US" dirty="0" smtClean="0"/>
              <a:t> </a:t>
            </a:r>
            <a:r>
              <a:rPr lang="en-US" dirty="0" err="1" smtClean="0"/>
              <a:t>utjecaja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investicije</a:t>
            </a:r>
            <a:endParaRPr lang="en-US" dirty="0" smtClean="0"/>
          </a:p>
          <a:p>
            <a:r>
              <a:rPr lang="en-US" dirty="0" err="1" smtClean="0"/>
              <a:t>Razlika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godišnjeg</a:t>
            </a:r>
            <a:r>
              <a:rPr lang="en-US" dirty="0" smtClean="0"/>
              <a:t> </a:t>
            </a:r>
            <a:r>
              <a:rPr lang="en-US" dirty="0" err="1" smtClean="0"/>
              <a:t>prihoda</a:t>
            </a:r>
            <a:r>
              <a:rPr lang="en-US" dirty="0" smtClean="0"/>
              <a:t> i </a:t>
            </a:r>
            <a:r>
              <a:rPr lang="en-US" dirty="0" err="1" smtClean="0"/>
              <a:t>godišnjeg</a:t>
            </a:r>
            <a:r>
              <a:rPr lang="en-US" dirty="0" smtClean="0"/>
              <a:t> </a:t>
            </a:r>
            <a:r>
              <a:rPr lang="en-US" dirty="0" err="1" smtClean="0"/>
              <a:t>troška</a:t>
            </a:r>
            <a:r>
              <a:rPr lang="en-US" dirty="0" smtClean="0"/>
              <a:t> </a:t>
            </a:r>
            <a:r>
              <a:rPr lang="en-US" dirty="0" err="1" smtClean="0"/>
              <a:t>investiranja</a:t>
            </a:r>
            <a:r>
              <a:rPr lang="en-US" dirty="0" smtClean="0"/>
              <a:t> = </a:t>
            </a:r>
            <a:r>
              <a:rPr lang="en-US" b="1" dirty="0" err="1" smtClean="0"/>
              <a:t>godišnja</a:t>
            </a:r>
            <a:r>
              <a:rPr lang="en-US" b="1" dirty="0" smtClean="0"/>
              <a:t> </a:t>
            </a:r>
            <a:r>
              <a:rPr lang="en-US" b="1" dirty="0" err="1" smtClean="0"/>
              <a:t>neto</a:t>
            </a:r>
            <a:r>
              <a:rPr lang="en-US" b="1" dirty="0" smtClean="0"/>
              <a:t> </a:t>
            </a:r>
            <a:r>
              <a:rPr lang="en-US" b="1" dirty="0" err="1" smtClean="0"/>
              <a:t>dobit</a:t>
            </a:r>
            <a:r>
              <a:rPr lang="en-US" b="1" dirty="0" smtClean="0"/>
              <a:t> </a:t>
            </a:r>
            <a:r>
              <a:rPr lang="en-US" b="1" dirty="0" err="1" smtClean="0"/>
              <a:t>ili</a:t>
            </a:r>
            <a:r>
              <a:rPr lang="en-US" b="1" dirty="0" smtClean="0"/>
              <a:t> </a:t>
            </a:r>
            <a:r>
              <a:rPr lang="en-US" b="1" dirty="0" err="1" smtClean="0"/>
              <a:t>neto</a:t>
            </a:r>
            <a:r>
              <a:rPr lang="en-US" b="1" dirty="0" smtClean="0"/>
              <a:t> </a:t>
            </a:r>
            <a:r>
              <a:rPr lang="en-US" b="1" dirty="0" err="1" smtClean="0"/>
              <a:t>prinos</a:t>
            </a:r>
            <a:r>
              <a:rPr lang="en-US" b="1" dirty="0" smtClean="0"/>
              <a:t> </a:t>
            </a:r>
            <a:r>
              <a:rPr lang="en-US" b="1" dirty="0" err="1" smtClean="0"/>
              <a:t>na</a:t>
            </a:r>
            <a:r>
              <a:rPr lang="en-US" b="1" dirty="0" smtClean="0"/>
              <a:t> </a:t>
            </a:r>
            <a:r>
              <a:rPr lang="en-US" b="1" dirty="0" err="1" smtClean="0"/>
              <a:t>ulaganje</a:t>
            </a:r>
            <a:endParaRPr lang="en-US" b="1" dirty="0" smtClean="0"/>
          </a:p>
          <a:p>
            <a:r>
              <a:rPr lang="en-US" dirty="0" err="1" smtClean="0"/>
              <a:t>Pozitivan</a:t>
            </a:r>
            <a:r>
              <a:rPr lang="en-US" dirty="0" smtClean="0"/>
              <a:t> </a:t>
            </a:r>
            <a:r>
              <a:rPr lang="en-US" dirty="0" err="1" smtClean="0"/>
              <a:t>godišnji</a:t>
            </a:r>
            <a:r>
              <a:rPr lang="en-US" dirty="0" smtClean="0"/>
              <a:t> </a:t>
            </a:r>
            <a:r>
              <a:rPr lang="en-US" dirty="0" err="1" smtClean="0"/>
              <a:t>neto</a:t>
            </a:r>
            <a:r>
              <a:rPr lang="en-US" dirty="0" smtClean="0"/>
              <a:t> </a:t>
            </a:r>
            <a:r>
              <a:rPr lang="en-US" dirty="0" err="1" smtClean="0"/>
              <a:t>prinos</a:t>
            </a:r>
            <a:r>
              <a:rPr lang="en-US" dirty="0" smtClean="0"/>
              <a:t> </a:t>
            </a:r>
            <a:r>
              <a:rPr lang="en-US" dirty="0" err="1" smtClean="0"/>
              <a:t>znači</a:t>
            </a:r>
            <a:r>
              <a:rPr lang="en-US" dirty="0" smtClean="0"/>
              <a:t> da </a:t>
            </a:r>
            <a:r>
              <a:rPr lang="en-US" dirty="0" err="1" smtClean="0"/>
              <a:t>investicija</a:t>
            </a:r>
            <a:r>
              <a:rPr lang="en-US" dirty="0" smtClean="0"/>
              <a:t> </a:t>
            </a:r>
            <a:r>
              <a:rPr lang="en-US" dirty="0" err="1" smtClean="0"/>
              <a:t>donosi</a:t>
            </a:r>
            <a:r>
              <a:rPr lang="en-US" dirty="0" smtClean="0"/>
              <a:t> </a:t>
            </a:r>
            <a:r>
              <a:rPr lang="en-US" dirty="0" err="1" smtClean="0"/>
              <a:t>zaradu</a:t>
            </a:r>
            <a:endParaRPr lang="en-US" dirty="0" smtClean="0"/>
          </a:p>
          <a:p>
            <a:r>
              <a:rPr lang="en-US" dirty="0" err="1" smtClean="0"/>
              <a:t>Negativan</a:t>
            </a:r>
            <a:r>
              <a:rPr lang="en-US" dirty="0" smtClean="0"/>
              <a:t> </a:t>
            </a:r>
            <a:r>
              <a:rPr lang="en-US" dirty="0" err="1" smtClean="0"/>
              <a:t>godišnji</a:t>
            </a:r>
            <a:r>
              <a:rPr lang="en-US" dirty="0" smtClean="0"/>
              <a:t> </a:t>
            </a:r>
            <a:r>
              <a:rPr lang="en-US" dirty="0" err="1"/>
              <a:t>neto</a:t>
            </a:r>
            <a:r>
              <a:rPr lang="en-US" dirty="0"/>
              <a:t> </a:t>
            </a:r>
            <a:r>
              <a:rPr lang="en-US" dirty="0" err="1"/>
              <a:t>prinos</a:t>
            </a:r>
            <a:r>
              <a:rPr lang="en-US" dirty="0"/>
              <a:t> </a:t>
            </a:r>
            <a:r>
              <a:rPr lang="en-US" dirty="0" err="1"/>
              <a:t>znači</a:t>
            </a:r>
            <a:r>
              <a:rPr lang="en-US" dirty="0"/>
              <a:t> da </a:t>
            </a:r>
            <a:r>
              <a:rPr lang="en-US" dirty="0" err="1"/>
              <a:t>investicija</a:t>
            </a:r>
            <a:r>
              <a:rPr lang="en-US" dirty="0"/>
              <a:t> </a:t>
            </a:r>
            <a:r>
              <a:rPr lang="en-US" dirty="0" err="1" smtClean="0"/>
              <a:t>gubi</a:t>
            </a:r>
            <a:r>
              <a:rPr lang="en-US" dirty="0" smtClean="0"/>
              <a:t> </a:t>
            </a:r>
            <a:r>
              <a:rPr lang="en-US" dirty="0" err="1" smtClean="0"/>
              <a:t>novac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9713"/>
            <a:ext cx="9144000" cy="292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180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Nominalna</a:t>
            </a:r>
            <a:r>
              <a:rPr lang="en-US" b="1" dirty="0"/>
              <a:t> </a:t>
            </a:r>
            <a:r>
              <a:rPr lang="en-US" b="1" dirty="0" err="1"/>
              <a:t>kamata</a:t>
            </a:r>
            <a:r>
              <a:rPr lang="en-US" b="1" dirty="0"/>
              <a:t> </a:t>
            </a:r>
            <a:r>
              <a:rPr lang="en-US" dirty="0"/>
              <a:t>= </a:t>
            </a:r>
            <a:r>
              <a:rPr lang="en-US" dirty="0" err="1"/>
              <a:t>godišnji</a:t>
            </a:r>
            <a:r>
              <a:rPr lang="en-US" dirty="0"/>
              <a:t> </a:t>
            </a:r>
            <a:r>
              <a:rPr lang="en-US" dirty="0" err="1"/>
              <a:t>povrat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posuđena</a:t>
            </a:r>
            <a:r>
              <a:rPr lang="en-US" dirty="0"/>
              <a:t> </a:t>
            </a:r>
            <a:r>
              <a:rPr lang="en-US" dirty="0" err="1"/>
              <a:t>sredstva</a:t>
            </a:r>
            <a:r>
              <a:rPr lang="en-US" dirty="0"/>
              <a:t> u </a:t>
            </a:r>
            <a:r>
              <a:rPr lang="en-US" dirty="0" err="1"/>
              <a:t>apsolutnom</a:t>
            </a:r>
            <a:r>
              <a:rPr lang="en-US" dirty="0"/>
              <a:t> </a:t>
            </a:r>
            <a:r>
              <a:rPr lang="en-US" dirty="0" err="1"/>
              <a:t>iznosu</a:t>
            </a:r>
            <a:endParaRPr lang="en-US" dirty="0"/>
          </a:p>
          <a:p>
            <a:r>
              <a:rPr lang="en-US" b="1" dirty="0" err="1"/>
              <a:t>Realna</a:t>
            </a:r>
            <a:r>
              <a:rPr lang="en-US" b="1" dirty="0"/>
              <a:t> </a:t>
            </a:r>
            <a:r>
              <a:rPr lang="en-US" b="1" dirty="0" err="1"/>
              <a:t>kamata</a:t>
            </a:r>
            <a:r>
              <a:rPr lang="en-US" b="1" dirty="0"/>
              <a:t> </a:t>
            </a:r>
            <a:r>
              <a:rPr lang="en-US" dirty="0"/>
              <a:t>= </a:t>
            </a:r>
            <a:r>
              <a:rPr lang="en-US" dirty="0" err="1" smtClean="0"/>
              <a:t>odražava</a:t>
            </a:r>
            <a:r>
              <a:rPr lang="en-US" dirty="0" smtClean="0"/>
              <a:t> </a:t>
            </a:r>
            <a:r>
              <a:rPr lang="en-US" dirty="0" err="1" smtClean="0"/>
              <a:t>količinu</a:t>
            </a:r>
            <a:r>
              <a:rPr lang="en-US" dirty="0" smtClean="0"/>
              <a:t> </a:t>
            </a:r>
            <a:r>
              <a:rPr lang="en-US" dirty="0" err="1" smtClean="0"/>
              <a:t>dobaraja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 smtClean="0"/>
              <a:t> </a:t>
            </a:r>
            <a:r>
              <a:rPr lang="en-US" dirty="0" err="1" smtClean="0"/>
              <a:t>možemo</a:t>
            </a:r>
            <a:r>
              <a:rPr lang="en-US" dirty="0" smtClean="0"/>
              <a:t> </a:t>
            </a:r>
            <a:r>
              <a:rPr lang="en-US" dirty="0" err="1" smtClean="0"/>
              <a:t>kupiti</a:t>
            </a:r>
            <a:r>
              <a:rPr lang="en-US" dirty="0" smtClean="0"/>
              <a:t> </a:t>
            </a:r>
            <a:r>
              <a:rPr lang="en-US" dirty="0" err="1" smtClean="0"/>
              <a:t>tim</a:t>
            </a:r>
            <a:r>
              <a:rPr lang="en-US" dirty="0" smtClean="0"/>
              <a:t> </a:t>
            </a:r>
            <a:r>
              <a:rPr lang="en-US" dirty="0" err="1" smtClean="0"/>
              <a:t>iznosom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Realna</a:t>
            </a:r>
            <a:r>
              <a:rPr lang="en-US" dirty="0" smtClean="0"/>
              <a:t> </a:t>
            </a:r>
            <a:r>
              <a:rPr lang="en-US" dirty="0" err="1" smtClean="0"/>
              <a:t>kamatna</a:t>
            </a:r>
            <a:r>
              <a:rPr lang="en-US" dirty="0" smtClean="0"/>
              <a:t> </a:t>
            </a:r>
            <a:r>
              <a:rPr lang="en-US" dirty="0" err="1" smtClean="0"/>
              <a:t>stopa</a:t>
            </a:r>
            <a:r>
              <a:rPr lang="en-US" dirty="0" smtClean="0"/>
              <a:t> </a:t>
            </a:r>
            <a:r>
              <a:rPr lang="en-US" dirty="0" err="1" smtClean="0"/>
              <a:t>izračunava</a:t>
            </a:r>
            <a:r>
              <a:rPr lang="en-US" dirty="0" smtClean="0"/>
              <a:t> se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razlika</a:t>
            </a:r>
            <a:r>
              <a:rPr lang="en-US" dirty="0" smtClean="0"/>
              <a:t> </a:t>
            </a:r>
            <a:r>
              <a:rPr lang="en-US" dirty="0" err="1" smtClean="0"/>
              <a:t>između</a:t>
            </a:r>
            <a:r>
              <a:rPr lang="en-US" dirty="0" smtClean="0"/>
              <a:t> </a:t>
            </a:r>
            <a:r>
              <a:rPr lang="en-US" dirty="0" err="1" smtClean="0"/>
              <a:t>nominalne</a:t>
            </a:r>
            <a:r>
              <a:rPr lang="en-US" dirty="0" smtClean="0"/>
              <a:t> </a:t>
            </a:r>
            <a:r>
              <a:rPr lang="en-US" dirty="0" err="1" smtClean="0"/>
              <a:t>kamatne</a:t>
            </a:r>
            <a:r>
              <a:rPr lang="en-US" dirty="0" smtClean="0"/>
              <a:t> </a:t>
            </a:r>
            <a:r>
              <a:rPr lang="en-US" dirty="0" err="1" smtClean="0"/>
              <a:t>stope</a:t>
            </a:r>
            <a:r>
              <a:rPr lang="en-US" dirty="0" smtClean="0"/>
              <a:t> i </a:t>
            </a:r>
            <a:r>
              <a:rPr lang="en-US" dirty="0" err="1" smtClean="0"/>
              <a:t>stope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826863"/>
              </p:ext>
            </p:extLst>
          </p:nvPr>
        </p:nvGraphicFramePr>
        <p:xfrm>
          <a:off x="2641448" y="4184545"/>
          <a:ext cx="3871870" cy="1111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" name="Equation" r:id="rId3" imgW="1371600" imgH="393700" progId="Equation.3">
                  <p:embed/>
                </p:oleObj>
              </mc:Choice>
              <mc:Fallback>
                <p:oleObj name="Equation" r:id="rId3" imgW="13716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41448" y="4184545"/>
                        <a:ext cx="3871870" cy="1111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3190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Krivulja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potražnje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za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investicijama</a:t>
            </a:r>
            <a:r>
              <a:rPr lang="en-US" sz="2800" b="1" dirty="0" smtClean="0"/>
              <a:t> Di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err="1" smtClean="0"/>
              <a:t>Odnos</a:t>
            </a:r>
            <a:r>
              <a:rPr lang="en-US" dirty="0" smtClean="0"/>
              <a:t> </a:t>
            </a:r>
            <a:r>
              <a:rPr lang="en-US" dirty="0" err="1" smtClean="0"/>
              <a:t>tržišnog</a:t>
            </a:r>
            <a:r>
              <a:rPr lang="en-US" dirty="0" smtClean="0"/>
              <a:t> </a:t>
            </a:r>
            <a:r>
              <a:rPr lang="en-US" dirty="0" err="1" smtClean="0"/>
              <a:t>kamatnjaka</a:t>
            </a:r>
            <a:r>
              <a:rPr lang="en-US" dirty="0" smtClean="0"/>
              <a:t> i </a:t>
            </a:r>
            <a:r>
              <a:rPr lang="en-US" dirty="0" err="1" smtClean="0"/>
              <a:t>izdataka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investicije</a:t>
            </a:r>
            <a:endParaRPr lang="en-US" dirty="0"/>
          </a:p>
          <a:p>
            <a:r>
              <a:rPr lang="en-US" dirty="0" err="1" smtClean="0"/>
              <a:t>Osim</a:t>
            </a:r>
            <a:r>
              <a:rPr lang="en-US" dirty="0" smtClean="0"/>
              <a:t> </a:t>
            </a:r>
            <a:r>
              <a:rPr lang="en-US" dirty="0" err="1" smtClean="0"/>
              <a:t>kamatnjaka</a:t>
            </a:r>
            <a:r>
              <a:rPr lang="en-US" dirty="0" smtClean="0"/>
              <a:t>,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investicije</a:t>
            </a:r>
            <a:r>
              <a:rPr lang="en-US" dirty="0" smtClean="0"/>
              <a:t> </a:t>
            </a:r>
            <a:r>
              <a:rPr lang="en-US" b="1" dirty="0" err="1" smtClean="0"/>
              <a:t>utječe</a:t>
            </a:r>
            <a:r>
              <a:rPr lang="en-US" b="1" dirty="0" smtClean="0"/>
              <a:t> </a:t>
            </a:r>
            <a:r>
              <a:rPr lang="en-US" b="1" dirty="0" err="1" smtClean="0"/>
              <a:t>promjena</a:t>
            </a:r>
            <a:r>
              <a:rPr lang="en-US" b="1" dirty="0" smtClean="0"/>
              <a:t> </a:t>
            </a:r>
            <a:r>
              <a:rPr lang="en-US" b="1" dirty="0" err="1" smtClean="0"/>
              <a:t>proizvodnje</a:t>
            </a:r>
            <a:r>
              <a:rPr lang="en-US" b="1" dirty="0" smtClean="0"/>
              <a:t>, </a:t>
            </a:r>
            <a:r>
              <a:rPr lang="en-US" b="1" dirty="0" err="1" smtClean="0"/>
              <a:t>promjena</a:t>
            </a:r>
            <a:r>
              <a:rPr lang="en-US" b="1" dirty="0" smtClean="0"/>
              <a:t> </a:t>
            </a:r>
            <a:r>
              <a:rPr lang="en-US" b="1" dirty="0" err="1" smtClean="0"/>
              <a:t>očekivanja</a:t>
            </a:r>
            <a:r>
              <a:rPr lang="en-US" b="1" dirty="0" smtClean="0"/>
              <a:t>, </a:t>
            </a:r>
            <a:r>
              <a:rPr lang="en-US" b="1" dirty="0" err="1" smtClean="0"/>
              <a:t>porezi</a:t>
            </a:r>
            <a:r>
              <a:rPr lang="en-US" b="1" dirty="0" smtClean="0"/>
              <a:t> i </a:t>
            </a:r>
            <a:r>
              <a:rPr lang="en-US" b="1" dirty="0" err="1" smtClean="0"/>
              <a:t>poduzetnička</a:t>
            </a:r>
            <a:r>
              <a:rPr lang="en-US" b="1" dirty="0" smtClean="0"/>
              <a:t> </a:t>
            </a:r>
            <a:r>
              <a:rPr lang="en-US" b="1" dirty="0" err="1" smtClean="0"/>
              <a:t>klima</a:t>
            </a:r>
            <a:endParaRPr lang="en-US" b="1" dirty="0"/>
          </a:p>
          <a:p>
            <a:r>
              <a:rPr lang="en-US" dirty="0" err="1" smtClean="0"/>
              <a:t>Promjena</a:t>
            </a:r>
            <a:r>
              <a:rPr lang="en-US" dirty="0" smtClean="0"/>
              <a:t> </a:t>
            </a:r>
            <a:r>
              <a:rPr lang="en-US" dirty="0" err="1" smtClean="0"/>
              <a:t>samo</a:t>
            </a:r>
            <a:r>
              <a:rPr lang="en-US" dirty="0" smtClean="0"/>
              <a:t> </a:t>
            </a:r>
            <a:r>
              <a:rPr lang="en-US" dirty="0" err="1" smtClean="0"/>
              <a:t>katmanjaka</a:t>
            </a:r>
            <a:r>
              <a:rPr lang="en-US" dirty="0" smtClean="0"/>
              <a:t> </a:t>
            </a:r>
            <a:r>
              <a:rPr lang="en-US" dirty="0" err="1" smtClean="0"/>
              <a:t>dovodi</a:t>
            </a:r>
            <a:r>
              <a:rPr lang="en-US" dirty="0" smtClean="0"/>
              <a:t> do </a:t>
            </a:r>
            <a:r>
              <a:rPr lang="en-US" b="1" dirty="0" err="1" smtClean="0"/>
              <a:t>pomaka</a:t>
            </a:r>
            <a:r>
              <a:rPr lang="en-US" b="1" dirty="0" smtClean="0"/>
              <a:t> </a:t>
            </a:r>
            <a:r>
              <a:rPr lang="en-US" b="1" dirty="0" err="1" smtClean="0"/>
              <a:t>duž</a:t>
            </a:r>
            <a:r>
              <a:rPr lang="en-US" b="1" dirty="0" smtClean="0"/>
              <a:t> </a:t>
            </a:r>
            <a:r>
              <a:rPr lang="en-US" b="1" dirty="0" err="1" smtClean="0"/>
              <a:t>krivulje</a:t>
            </a:r>
            <a:r>
              <a:rPr lang="en-US" b="1" dirty="0" smtClean="0"/>
              <a:t> </a:t>
            </a:r>
            <a:r>
              <a:rPr lang="en-US" b="1" dirty="0" err="1" smtClean="0"/>
              <a:t>potražnje</a:t>
            </a:r>
            <a:r>
              <a:rPr lang="en-US" b="1" dirty="0" smtClean="0"/>
              <a:t> Di</a:t>
            </a:r>
          </a:p>
          <a:p>
            <a:r>
              <a:rPr lang="en-US" dirty="0" err="1" smtClean="0"/>
              <a:t>Promjena</a:t>
            </a:r>
            <a:r>
              <a:rPr lang="en-US" dirty="0" smtClean="0"/>
              <a:t> </a:t>
            </a:r>
            <a:r>
              <a:rPr lang="en-US" dirty="0" err="1" smtClean="0"/>
              <a:t>ostalih</a:t>
            </a:r>
            <a:r>
              <a:rPr lang="en-US" dirty="0" smtClean="0"/>
              <a:t> </a:t>
            </a:r>
            <a:r>
              <a:rPr lang="en-US" dirty="0" err="1" smtClean="0"/>
              <a:t>faktora</a:t>
            </a:r>
            <a:r>
              <a:rPr lang="en-US" dirty="0" smtClean="0"/>
              <a:t> </a:t>
            </a:r>
            <a:r>
              <a:rPr lang="en-US" dirty="0" err="1" smtClean="0"/>
              <a:t>dovodi</a:t>
            </a:r>
            <a:r>
              <a:rPr lang="en-US" dirty="0" smtClean="0"/>
              <a:t> do </a:t>
            </a:r>
            <a:r>
              <a:rPr lang="en-US" b="1" dirty="0" err="1" smtClean="0"/>
              <a:t>pomaka</a:t>
            </a:r>
            <a:r>
              <a:rPr lang="en-US" b="1" dirty="0" smtClean="0"/>
              <a:t> </a:t>
            </a:r>
            <a:r>
              <a:rPr lang="en-US" b="1" dirty="0" err="1" smtClean="0"/>
              <a:t>cijele</a:t>
            </a:r>
            <a:r>
              <a:rPr lang="en-US" b="1" dirty="0" smtClean="0"/>
              <a:t> </a:t>
            </a:r>
            <a:r>
              <a:rPr lang="en-US" b="1" dirty="0" err="1" smtClean="0"/>
              <a:t>krivuje</a:t>
            </a:r>
            <a:r>
              <a:rPr lang="en-US" b="1" dirty="0" smtClean="0"/>
              <a:t> </a:t>
            </a:r>
            <a:r>
              <a:rPr lang="en-US" b="1" dirty="0" err="1" smtClean="0"/>
              <a:t>potražnje</a:t>
            </a:r>
            <a:r>
              <a:rPr lang="en-US" b="1" dirty="0" smtClean="0"/>
              <a:t> Di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599" y="1746062"/>
            <a:ext cx="5734351" cy="312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729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5913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err="1" smtClean="0"/>
              <a:t>Bruto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neto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investicije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Do </a:t>
            </a:r>
            <a:r>
              <a:rPr lang="en-US" dirty="0" err="1" smtClean="0"/>
              <a:t>sada</a:t>
            </a:r>
            <a:r>
              <a:rPr lang="en-US" dirty="0" smtClean="0"/>
              <a:t> </a:t>
            </a:r>
            <a:r>
              <a:rPr lang="en-US" dirty="0" err="1" smtClean="0"/>
              <a:t>smo</a:t>
            </a:r>
            <a:r>
              <a:rPr lang="en-US" dirty="0" smtClean="0"/>
              <a:t> </a:t>
            </a:r>
            <a:r>
              <a:rPr lang="en-US" dirty="0" err="1" smtClean="0"/>
              <a:t>govoreći</a:t>
            </a:r>
            <a:r>
              <a:rPr lang="en-US" dirty="0" smtClean="0"/>
              <a:t> o </a:t>
            </a:r>
            <a:r>
              <a:rPr lang="en-US" dirty="0" err="1" smtClean="0"/>
              <a:t>investicijama</a:t>
            </a:r>
            <a:r>
              <a:rPr lang="en-US" dirty="0" smtClean="0"/>
              <a:t> </a:t>
            </a:r>
            <a:r>
              <a:rPr lang="en-US" dirty="0" err="1" smtClean="0"/>
              <a:t>misli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i="1" dirty="0" err="1" smtClean="0"/>
              <a:t>bruto</a:t>
            </a:r>
            <a:r>
              <a:rPr lang="en-US" dirty="0" smtClean="0"/>
              <a:t> </a:t>
            </a:r>
            <a:r>
              <a:rPr lang="en-US" dirty="0" err="1" smtClean="0"/>
              <a:t>investicije</a:t>
            </a:r>
            <a:endParaRPr lang="en-US" dirty="0" smtClean="0"/>
          </a:p>
          <a:p>
            <a:r>
              <a:rPr lang="en-US" dirty="0" smtClean="0"/>
              <a:t>Problem je u tome </a:t>
            </a:r>
            <a:r>
              <a:rPr lang="en-US" dirty="0" err="1" smtClean="0"/>
              <a:t>što</a:t>
            </a:r>
            <a:r>
              <a:rPr lang="en-US" dirty="0" smtClean="0"/>
              <a:t> je </a:t>
            </a:r>
            <a:r>
              <a:rPr lang="en-US" dirty="0" err="1" smtClean="0"/>
              <a:t>određena</a:t>
            </a:r>
            <a:r>
              <a:rPr lang="en-US" dirty="0" smtClean="0"/>
              <a:t> </a:t>
            </a:r>
            <a:r>
              <a:rPr lang="en-US" dirty="0" err="1" smtClean="0"/>
              <a:t>vrsta</a:t>
            </a:r>
            <a:r>
              <a:rPr lang="en-US" dirty="0" smtClean="0"/>
              <a:t> </a:t>
            </a:r>
            <a:r>
              <a:rPr lang="en-US" dirty="0" err="1" smtClean="0"/>
              <a:t>imovine</a:t>
            </a:r>
            <a:r>
              <a:rPr lang="en-US" dirty="0" smtClean="0"/>
              <a:t> </a:t>
            </a:r>
            <a:r>
              <a:rPr lang="en-US" dirty="0" err="1" smtClean="0"/>
              <a:t>podložna</a:t>
            </a:r>
            <a:r>
              <a:rPr lang="en-US" dirty="0" smtClean="0"/>
              <a:t> </a:t>
            </a:r>
            <a:r>
              <a:rPr lang="en-US" b="1" dirty="0" err="1" smtClean="0"/>
              <a:t>amortizaciji</a:t>
            </a:r>
            <a:r>
              <a:rPr lang="en-US" dirty="0" smtClean="0"/>
              <a:t> – </a:t>
            </a:r>
            <a:r>
              <a:rPr lang="en-US" dirty="0" err="1" smtClean="0"/>
              <a:t>smanjenju</a:t>
            </a:r>
            <a:r>
              <a:rPr lang="en-US" dirty="0" smtClean="0"/>
              <a:t> </a:t>
            </a:r>
            <a:r>
              <a:rPr lang="en-US" dirty="0" err="1" smtClean="0"/>
              <a:t>vrijednosti</a:t>
            </a:r>
            <a:r>
              <a:rPr lang="en-US" dirty="0" smtClean="0"/>
              <a:t> dobra </a:t>
            </a:r>
            <a:r>
              <a:rPr lang="en-US" dirty="0" err="1" smtClean="0"/>
              <a:t>uslijed</a:t>
            </a:r>
            <a:r>
              <a:rPr lang="en-US" dirty="0" smtClean="0"/>
              <a:t> </a:t>
            </a:r>
            <a:r>
              <a:rPr lang="en-US" dirty="0" err="1" smtClean="0"/>
              <a:t>njegovog</a:t>
            </a:r>
            <a:r>
              <a:rPr lang="en-US" dirty="0" smtClean="0"/>
              <a:t> </a:t>
            </a:r>
            <a:r>
              <a:rPr lang="en-US" dirty="0" err="1" smtClean="0"/>
              <a:t>korištenja</a:t>
            </a:r>
            <a:r>
              <a:rPr lang="en-US" dirty="0" smtClean="0"/>
              <a:t> </a:t>
            </a:r>
            <a:r>
              <a:rPr lang="en-US" dirty="0" err="1" smtClean="0"/>
              <a:t>tijekom</a:t>
            </a:r>
            <a:r>
              <a:rPr lang="en-US" dirty="0" smtClean="0"/>
              <a:t> </a:t>
            </a:r>
            <a:r>
              <a:rPr lang="en-US" dirty="0" err="1" smtClean="0"/>
              <a:t>vremena</a:t>
            </a:r>
            <a:endParaRPr lang="en-US" dirty="0" smtClean="0"/>
          </a:p>
          <a:p>
            <a:r>
              <a:rPr lang="en-US" dirty="0" err="1" smtClean="0"/>
              <a:t>Stoga</a:t>
            </a:r>
            <a:r>
              <a:rPr lang="en-US" dirty="0" smtClean="0"/>
              <a:t>,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pravu</a:t>
            </a:r>
            <a:r>
              <a:rPr lang="en-US" dirty="0" smtClean="0"/>
              <a:t> </a:t>
            </a:r>
            <a:r>
              <a:rPr lang="en-US" dirty="0" err="1" smtClean="0"/>
              <a:t>mjeru</a:t>
            </a:r>
            <a:r>
              <a:rPr lang="en-US" dirty="0" smtClean="0"/>
              <a:t> </a:t>
            </a:r>
            <a:r>
              <a:rPr lang="en-US" dirty="0" err="1" smtClean="0"/>
              <a:t>povećanja</a:t>
            </a:r>
            <a:r>
              <a:rPr lang="en-US" dirty="0" smtClean="0"/>
              <a:t> </a:t>
            </a:r>
            <a:r>
              <a:rPr lang="en-US" dirty="0" err="1" smtClean="0"/>
              <a:t>fonda</a:t>
            </a:r>
            <a:r>
              <a:rPr lang="en-US" dirty="0" smtClean="0"/>
              <a:t> </a:t>
            </a:r>
            <a:r>
              <a:rPr lang="en-US" dirty="0" err="1" smtClean="0"/>
              <a:t>kapitala</a:t>
            </a:r>
            <a:r>
              <a:rPr lang="en-US" dirty="0" smtClean="0"/>
              <a:t> </a:t>
            </a:r>
            <a:r>
              <a:rPr lang="en-US" dirty="0" err="1" smtClean="0"/>
              <a:t>koristimo</a:t>
            </a:r>
            <a:r>
              <a:rPr lang="en-US" dirty="0" smtClean="0"/>
              <a:t> </a:t>
            </a:r>
            <a:r>
              <a:rPr lang="en-US" b="1" dirty="0" err="1" smtClean="0"/>
              <a:t>neto</a:t>
            </a:r>
            <a:r>
              <a:rPr lang="en-US" b="1" dirty="0" smtClean="0"/>
              <a:t> </a:t>
            </a:r>
            <a:r>
              <a:rPr lang="en-US" b="1" dirty="0" err="1" smtClean="0"/>
              <a:t>investicije</a:t>
            </a:r>
            <a:endParaRPr lang="en-US" b="1" dirty="0" smtClean="0"/>
          </a:p>
          <a:p>
            <a:endParaRPr lang="en-US" b="1" dirty="0"/>
          </a:p>
          <a:p>
            <a:pPr marL="0" indent="0" algn="ctr">
              <a:buNone/>
            </a:pPr>
            <a:r>
              <a:rPr lang="en-US" b="1" dirty="0" err="1" smtClean="0"/>
              <a:t>Neto</a:t>
            </a:r>
            <a:r>
              <a:rPr lang="en-US" b="1" dirty="0" smtClean="0"/>
              <a:t> </a:t>
            </a:r>
            <a:r>
              <a:rPr lang="en-US" b="1" dirty="0" err="1" smtClean="0"/>
              <a:t>investicije</a:t>
            </a:r>
            <a:r>
              <a:rPr lang="en-US" b="1" dirty="0" smtClean="0"/>
              <a:t> = </a:t>
            </a:r>
            <a:r>
              <a:rPr lang="en-US" b="1" dirty="0" err="1" smtClean="0"/>
              <a:t>bruto</a:t>
            </a:r>
            <a:r>
              <a:rPr lang="en-US" b="1" dirty="0" smtClean="0"/>
              <a:t> </a:t>
            </a:r>
            <a:r>
              <a:rPr lang="en-US" b="1" dirty="0" err="1" smtClean="0"/>
              <a:t>investicije</a:t>
            </a:r>
            <a:r>
              <a:rPr lang="en-US" b="1" dirty="0" smtClean="0"/>
              <a:t> - </a:t>
            </a:r>
            <a:r>
              <a:rPr lang="en-US" b="1" dirty="0" err="1" smtClean="0"/>
              <a:t>amortizacija</a:t>
            </a:r>
            <a:endParaRPr lang="en-US" b="1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err="1" smtClean="0"/>
              <a:t>Isto</a:t>
            </a:r>
            <a:r>
              <a:rPr lang="en-US" dirty="0" smtClean="0"/>
              <a:t> </a:t>
            </a:r>
            <a:r>
              <a:rPr lang="en-US" dirty="0" err="1" smtClean="0"/>
              <a:t>tako</a:t>
            </a:r>
            <a:r>
              <a:rPr lang="en-US" dirty="0" smtClean="0"/>
              <a:t>: </a:t>
            </a:r>
            <a:r>
              <a:rPr lang="en-US" b="1" dirty="0" smtClean="0"/>
              <a:t>NDP = BDP - </a:t>
            </a:r>
            <a:r>
              <a:rPr lang="en-US" b="1" dirty="0" err="1" smtClean="0"/>
              <a:t>amortizacija</a:t>
            </a: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026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Investicijski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multiplikator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Multiplikacija</a:t>
            </a:r>
            <a:r>
              <a:rPr lang="en-US" dirty="0" smtClean="0"/>
              <a:t> </a:t>
            </a:r>
            <a:r>
              <a:rPr lang="en-US" dirty="0" err="1" smtClean="0"/>
              <a:t>znači</a:t>
            </a:r>
            <a:r>
              <a:rPr lang="en-US" dirty="0" smtClean="0"/>
              <a:t> da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promjena</a:t>
            </a:r>
            <a:r>
              <a:rPr lang="en-US" dirty="0" smtClean="0"/>
              <a:t> </a:t>
            </a:r>
            <a:r>
              <a:rPr lang="en-US" dirty="0" err="1" smtClean="0"/>
              <a:t>izdataka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potrošnju</a:t>
            </a:r>
            <a:r>
              <a:rPr lang="en-US" dirty="0" smtClean="0"/>
              <a:t> (I, G </a:t>
            </a:r>
            <a:r>
              <a:rPr lang="en-US" dirty="0" err="1" smtClean="0"/>
              <a:t>ili</a:t>
            </a:r>
            <a:r>
              <a:rPr lang="en-US" dirty="0" smtClean="0"/>
              <a:t> NX)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jednu</a:t>
            </a:r>
            <a:r>
              <a:rPr lang="en-US" dirty="0" smtClean="0"/>
              <a:t> </a:t>
            </a:r>
            <a:r>
              <a:rPr lang="en-US" dirty="0" err="1" smtClean="0"/>
              <a:t>kunu</a:t>
            </a:r>
            <a:r>
              <a:rPr lang="en-US" dirty="0" smtClean="0"/>
              <a:t>, u </a:t>
            </a:r>
            <a:r>
              <a:rPr lang="en-US" dirty="0" err="1" smtClean="0"/>
              <a:t>određenim</a:t>
            </a:r>
            <a:r>
              <a:rPr lang="en-US" dirty="0" smtClean="0"/>
              <a:t> </a:t>
            </a:r>
            <a:r>
              <a:rPr lang="en-US" dirty="0" err="1" smtClean="0"/>
              <a:t>uvjetima</a:t>
            </a:r>
            <a:r>
              <a:rPr lang="en-US" dirty="0" smtClean="0"/>
              <a:t>, </a:t>
            </a:r>
            <a:r>
              <a:rPr lang="en-US" dirty="0" err="1" smtClean="0"/>
              <a:t>rezultirati</a:t>
            </a:r>
            <a:r>
              <a:rPr lang="en-US" dirty="0" smtClean="0"/>
              <a:t> </a:t>
            </a:r>
            <a:r>
              <a:rPr lang="en-US" dirty="0" err="1" smtClean="0"/>
              <a:t>promjenom</a:t>
            </a:r>
            <a:r>
              <a:rPr lang="en-US" dirty="0" smtClean="0"/>
              <a:t> BDP-a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od </a:t>
            </a:r>
            <a:r>
              <a:rPr lang="en-US" dirty="0" err="1" smtClean="0"/>
              <a:t>jedne</a:t>
            </a:r>
            <a:r>
              <a:rPr lang="en-US" dirty="0" smtClean="0"/>
              <a:t> </a:t>
            </a:r>
            <a:r>
              <a:rPr lang="en-US" dirty="0" err="1" smtClean="0"/>
              <a:t>kune</a:t>
            </a:r>
            <a:endParaRPr lang="en-US" dirty="0" smtClean="0"/>
          </a:p>
          <a:p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sada</a:t>
            </a:r>
            <a:r>
              <a:rPr lang="en-US" dirty="0" smtClean="0"/>
              <a:t> </a:t>
            </a:r>
            <a:r>
              <a:rPr lang="en-US" dirty="0" err="1" smtClean="0"/>
              <a:t>imamo</a:t>
            </a:r>
            <a:r>
              <a:rPr lang="en-US" dirty="0" smtClean="0"/>
              <a:t> </a:t>
            </a:r>
            <a:r>
              <a:rPr lang="en-US" dirty="0" err="1" smtClean="0"/>
              <a:t>najjednostavniji</a:t>
            </a:r>
            <a:r>
              <a:rPr lang="en-US" dirty="0" smtClean="0"/>
              <a:t> model BDP = C + I</a:t>
            </a:r>
          </a:p>
          <a:p>
            <a:r>
              <a:rPr lang="en-US" dirty="0" smtClean="0"/>
              <a:t>Na </a:t>
            </a:r>
            <a:r>
              <a:rPr lang="en-US" dirty="0" err="1" smtClean="0"/>
              <a:t>grafu</a:t>
            </a:r>
            <a:r>
              <a:rPr lang="en-US" dirty="0" smtClean="0"/>
              <a:t>: </a:t>
            </a:r>
            <a:r>
              <a:rPr lang="en-US" dirty="0" err="1" smtClean="0"/>
              <a:t>plava</a:t>
            </a:r>
            <a:r>
              <a:rPr lang="en-US" dirty="0" smtClean="0"/>
              <a:t> </a:t>
            </a:r>
            <a:r>
              <a:rPr lang="en-US" dirty="0" err="1" smtClean="0"/>
              <a:t>linija</a:t>
            </a:r>
            <a:r>
              <a:rPr lang="en-US" dirty="0" smtClean="0"/>
              <a:t> je </a:t>
            </a:r>
            <a:r>
              <a:rPr lang="en-US" dirty="0" err="1" smtClean="0"/>
              <a:t>samo</a:t>
            </a:r>
            <a:r>
              <a:rPr lang="en-US" dirty="0" smtClean="0"/>
              <a:t> C </a:t>
            </a:r>
            <a:r>
              <a:rPr lang="en-US" dirty="0" err="1" smtClean="0"/>
              <a:t>linija</a:t>
            </a:r>
            <a:r>
              <a:rPr lang="en-US" dirty="0" smtClean="0"/>
              <a:t>, </a:t>
            </a:r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dodamo</a:t>
            </a:r>
            <a:r>
              <a:rPr lang="en-US" dirty="0" smtClean="0"/>
              <a:t> I </a:t>
            </a:r>
            <a:r>
              <a:rPr lang="en-US" dirty="0" err="1" smtClean="0"/>
              <a:t>dobiti</a:t>
            </a:r>
            <a:r>
              <a:rPr lang="en-US" dirty="0" smtClean="0"/>
              <a:t> </a:t>
            </a:r>
            <a:r>
              <a:rPr lang="en-US" dirty="0" err="1" smtClean="0"/>
              <a:t>ćemo</a:t>
            </a:r>
            <a:r>
              <a:rPr lang="en-US" dirty="0" smtClean="0"/>
              <a:t> </a:t>
            </a:r>
            <a:r>
              <a:rPr lang="en-US" dirty="0" err="1" smtClean="0"/>
              <a:t>zelenu</a:t>
            </a:r>
            <a:r>
              <a:rPr lang="en-US" dirty="0" smtClean="0"/>
              <a:t> </a:t>
            </a:r>
            <a:r>
              <a:rPr lang="en-US" dirty="0" err="1" smtClean="0"/>
              <a:t>liniju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</a:t>
            </a:r>
            <a:r>
              <a:rPr lang="en-US" dirty="0" err="1" smtClean="0"/>
              <a:t>siječe</a:t>
            </a:r>
            <a:r>
              <a:rPr lang="en-US" dirty="0" smtClean="0"/>
              <a:t> AS=AD </a:t>
            </a:r>
            <a:r>
              <a:rPr lang="en-US" dirty="0" err="1" smtClean="0"/>
              <a:t>pri</a:t>
            </a:r>
            <a:r>
              <a:rPr lang="en-US" dirty="0" smtClean="0"/>
              <a:t> </a:t>
            </a:r>
            <a:r>
              <a:rPr lang="en-US" dirty="0" err="1" smtClean="0"/>
              <a:t>višoj</a:t>
            </a:r>
            <a:r>
              <a:rPr lang="en-US" dirty="0" smtClean="0"/>
              <a:t> </a:t>
            </a:r>
            <a:r>
              <a:rPr lang="en-US" dirty="0" err="1" smtClean="0"/>
              <a:t>razini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endParaRPr lang="en-US" dirty="0" smtClean="0"/>
          </a:p>
          <a:p>
            <a:r>
              <a:rPr lang="en-US" dirty="0" err="1" smtClean="0"/>
              <a:t>Investicije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povečane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0 </a:t>
            </a:r>
            <a:r>
              <a:rPr lang="en-US" dirty="0" err="1" smtClean="0"/>
              <a:t>na</a:t>
            </a:r>
            <a:r>
              <a:rPr lang="en-US" dirty="0" smtClean="0"/>
              <a:t> 100, </a:t>
            </a:r>
            <a:r>
              <a:rPr lang="en-US" dirty="0" err="1" smtClean="0"/>
              <a:t>dakle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100 </a:t>
            </a:r>
            <a:r>
              <a:rPr lang="en-US" dirty="0" err="1" smtClean="0"/>
              <a:t>jedinica</a:t>
            </a:r>
            <a:r>
              <a:rPr lang="en-US" dirty="0" smtClean="0"/>
              <a:t>, a BDP je </a:t>
            </a:r>
            <a:r>
              <a:rPr lang="en-US" dirty="0" err="1" smtClean="0"/>
              <a:t>porastao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250 </a:t>
            </a:r>
            <a:r>
              <a:rPr lang="en-US" dirty="0" err="1" smtClean="0"/>
              <a:t>na</a:t>
            </a:r>
            <a:r>
              <a:rPr lang="en-US" dirty="0" smtClean="0"/>
              <a:t> 750, </a:t>
            </a:r>
            <a:r>
              <a:rPr lang="en-US" dirty="0" err="1" smtClean="0"/>
              <a:t>dakle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500 </a:t>
            </a:r>
            <a:r>
              <a:rPr lang="en-US" dirty="0" err="1" smtClean="0"/>
              <a:t>jedinica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1237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Kažemo</a:t>
            </a:r>
            <a:r>
              <a:rPr lang="en-US" dirty="0" smtClean="0"/>
              <a:t> da </a:t>
            </a:r>
            <a:r>
              <a:rPr lang="en-US" b="1" dirty="0" smtClean="0"/>
              <a:t>se </a:t>
            </a:r>
            <a:r>
              <a:rPr lang="en-US" b="1" dirty="0" err="1" smtClean="0"/>
              <a:t>jedna</a:t>
            </a:r>
            <a:r>
              <a:rPr lang="en-US" b="1" dirty="0" smtClean="0"/>
              <a:t> </a:t>
            </a:r>
            <a:r>
              <a:rPr lang="en-US" b="1" dirty="0" err="1" smtClean="0"/>
              <a:t>novčana</a:t>
            </a:r>
            <a:r>
              <a:rPr lang="en-US" b="1" dirty="0" smtClean="0"/>
              <a:t> </a:t>
            </a:r>
            <a:r>
              <a:rPr lang="en-US" b="1" dirty="0" err="1" smtClean="0"/>
              <a:t>jedinica</a:t>
            </a:r>
            <a:r>
              <a:rPr lang="en-US" b="1" dirty="0" smtClean="0"/>
              <a:t> </a:t>
            </a:r>
            <a:r>
              <a:rPr lang="en-US" b="1" dirty="0" err="1" smtClean="0"/>
              <a:t>investicija</a:t>
            </a:r>
            <a:r>
              <a:rPr lang="en-US" b="1" dirty="0" smtClean="0"/>
              <a:t> </a:t>
            </a:r>
            <a:r>
              <a:rPr lang="en-US" b="1" dirty="0" err="1" smtClean="0"/>
              <a:t>multiplicirala</a:t>
            </a:r>
            <a:r>
              <a:rPr lang="en-US" b="1" dirty="0" smtClean="0"/>
              <a:t> u </a:t>
            </a:r>
            <a:r>
              <a:rPr lang="en-US" b="1" dirty="0" err="1" smtClean="0"/>
              <a:t>bruto</a:t>
            </a:r>
            <a:r>
              <a:rPr lang="en-US" b="1" dirty="0" smtClean="0"/>
              <a:t> </a:t>
            </a:r>
            <a:r>
              <a:rPr lang="en-US" b="1" dirty="0" err="1" smtClean="0"/>
              <a:t>domaći</a:t>
            </a:r>
            <a:r>
              <a:rPr lang="en-US" b="1" dirty="0" smtClean="0"/>
              <a:t> </a:t>
            </a:r>
            <a:r>
              <a:rPr lang="en-US" b="1" dirty="0" err="1" smtClean="0"/>
              <a:t>proizvod</a:t>
            </a:r>
            <a:r>
              <a:rPr lang="en-US" b="1" dirty="0" smtClean="0"/>
              <a:t> </a:t>
            </a:r>
            <a:r>
              <a:rPr lang="en-US" dirty="0" smtClean="0"/>
              <a:t>5 </a:t>
            </a:r>
            <a:r>
              <a:rPr lang="en-US" dirty="0" err="1" smtClean="0"/>
              <a:t>puta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300" y="1481340"/>
            <a:ext cx="4089400" cy="2971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900" y="4419600"/>
            <a:ext cx="53975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467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u="sng" dirty="0" err="1" smtClean="0"/>
              <a:t>Komponente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agregatne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potražnje</a:t>
            </a:r>
            <a:endParaRPr lang="en-US" sz="2800" b="1" u="sng" dirty="0" smtClean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 smtClean="0"/>
              <a:t>AD = C + I +G + E – U</a:t>
            </a:r>
          </a:p>
          <a:p>
            <a:pPr marL="0" indent="0" algn="ctr">
              <a:buNone/>
            </a:pPr>
            <a:endParaRPr lang="en-US" dirty="0"/>
          </a:p>
          <a:p>
            <a:r>
              <a:rPr lang="en-US" b="1" dirty="0" smtClean="0"/>
              <a:t>C</a:t>
            </a:r>
            <a:r>
              <a:rPr lang="en-US" dirty="0" smtClean="0"/>
              <a:t> = consumption (</a:t>
            </a:r>
            <a:r>
              <a:rPr lang="en-US" dirty="0" err="1" smtClean="0"/>
              <a:t>osobna</a:t>
            </a:r>
            <a:r>
              <a:rPr lang="en-US" dirty="0" smtClean="0"/>
              <a:t> </a:t>
            </a:r>
            <a:r>
              <a:rPr lang="en-US" dirty="0" err="1" smtClean="0"/>
              <a:t>potrošnja</a:t>
            </a:r>
            <a:r>
              <a:rPr lang="en-US" dirty="0" smtClean="0"/>
              <a:t>)</a:t>
            </a:r>
          </a:p>
          <a:p>
            <a:r>
              <a:rPr lang="en-US" b="1" dirty="0" smtClean="0"/>
              <a:t>I</a:t>
            </a:r>
            <a:r>
              <a:rPr lang="en-US" dirty="0" smtClean="0"/>
              <a:t> = investments (</a:t>
            </a:r>
            <a:r>
              <a:rPr lang="en-US" dirty="0" err="1" smtClean="0"/>
              <a:t>investicije</a:t>
            </a:r>
            <a:r>
              <a:rPr lang="en-US" dirty="0" smtClean="0"/>
              <a:t>)</a:t>
            </a:r>
          </a:p>
          <a:p>
            <a:r>
              <a:rPr lang="en-US" b="1" dirty="0" smtClean="0"/>
              <a:t>G</a:t>
            </a:r>
            <a:r>
              <a:rPr lang="en-US" dirty="0" smtClean="0"/>
              <a:t> = government spending (</a:t>
            </a:r>
            <a:r>
              <a:rPr lang="en-US" dirty="0" err="1" smtClean="0"/>
              <a:t>državna</a:t>
            </a:r>
            <a:r>
              <a:rPr lang="en-US" dirty="0" smtClean="0"/>
              <a:t> </a:t>
            </a:r>
            <a:r>
              <a:rPr lang="en-US" dirty="0" err="1" smtClean="0"/>
              <a:t>potrošnja</a:t>
            </a:r>
            <a:r>
              <a:rPr lang="en-US" dirty="0" smtClean="0"/>
              <a:t>)</a:t>
            </a:r>
          </a:p>
          <a:p>
            <a:r>
              <a:rPr lang="en-US" b="1" dirty="0" smtClean="0"/>
              <a:t>E</a:t>
            </a:r>
            <a:r>
              <a:rPr lang="en-US" dirty="0" smtClean="0"/>
              <a:t> = exports (</a:t>
            </a:r>
            <a:r>
              <a:rPr lang="en-US" dirty="0" err="1" smtClean="0"/>
              <a:t>izvoz</a:t>
            </a:r>
            <a:r>
              <a:rPr lang="en-US" dirty="0" smtClean="0"/>
              <a:t>)</a:t>
            </a:r>
          </a:p>
          <a:p>
            <a:r>
              <a:rPr lang="en-US" b="1" dirty="0" smtClean="0"/>
              <a:t>U</a:t>
            </a:r>
            <a:r>
              <a:rPr lang="en-US" dirty="0" smtClean="0"/>
              <a:t> = </a:t>
            </a:r>
            <a:r>
              <a:rPr lang="en-US" dirty="0" err="1" smtClean="0"/>
              <a:t>uvoz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Cilj</a:t>
            </a:r>
            <a:r>
              <a:rPr lang="en-US" dirty="0" smtClean="0"/>
              <a:t>: </a:t>
            </a:r>
            <a:r>
              <a:rPr lang="en-US" dirty="0" err="1" smtClean="0"/>
              <a:t>pokazati</a:t>
            </a:r>
            <a:r>
              <a:rPr lang="en-US" dirty="0" smtClean="0"/>
              <a:t> </a:t>
            </a:r>
            <a:r>
              <a:rPr lang="en-US" dirty="0" err="1" smtClean="0"/>
              <a:t>kako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r>
              <a:rPr lang="en-US" dirty="0" smtClean="0"/>
              <a:t> </a:t>
            </a:r>
            <a:r>
              <a:rPr lang="en-US" dirty="0" err="1" smtClean="0"/>
              <a:t>agregatne</a:t>
            </a:r>
            <a:r>
              <a:rPr lang="en-US" dirty="0" smtClean="0"/>
              <a:t> </a:t>
            </a:r>
            <a:r>
              <a:rPr lang="en-US" dirty="0" err="1" smtClean="0"/>
              <a:t>potražnje</a:t>
            </a:r>
            <a:r>
              <a:rPr lang="en-US" dirty="0" smtClean="0"/>
              <a:t> i </a:t>
            </a:r>
            <a:r>
              <a:rPr lang="en-US" dirty="0" err="1" smtClean="0"/>
              <a:t>njezinih</a:t>
            </a:r>
            <a:r>
              <a:rPr lang="en-US" dirty="0" smtClean="0"/>
              <a:t> </a:t>
            </a:r>
            <a:r>
              <a:rPr lang="en-US" dirty="0" err="1" smtClean="0"/>
              <a:t>pojedinih</a:t>
            </a:r>
            <a:r>
              <a:rPr lang="en-US" dirty="0" smtClean="0"/>
              <a:t> </a:t>
            </a:r>
            <a:r>
              <a:rPr lang="en-US" dirty="0" err="1" smtClean="0"/>
              <a:t>komponenti</a:t>
            </a:r>
            <a:r>
              <a:rPr lang="en-US" dirty="0" smtClean="0"/>
              <a:t> </a:t>
            </a:r>
            <a:r>
              <a:rPr lang="en-US" dirty="0" err="1" smtClean="0"/>
              <a:t>utječu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kratkoročne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r>
              <a:rPr lang="en-US" dirty="0" smtClean="0"/>
              <a:t> </a:t>
            </a:r>
            <a:r>
              <a:rPr lang="en-US" dirty="0" err="1" smtClean="0"/>
              <a:t>domaće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(BDP)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zaposlenosti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29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gledamo</a:t>
            </a:r>
            <a:r>
              <a:rPr lang="en-US" dirty="0" smtClean="0"/>
              <a:t> </a:t>
            </a:r>
            <a:r>
              <a:rPr lang="en-US" dirty="0" err="1" smtClean="0"/>
              <a:t>zadnji</a:t>
            </a:r>
            <a:r>
              <a:rPr lang="en-US" dirty="0" smtClean="0"/>
              <a:t> </a:t>
            </a:r>
            <a:r>
              <a:rPr lang="en-US" dirty="0" err="1" smtClean="0"/>
              <a:t>stupac</a:t>
            </a:r>
            <a:r>
              <a:rPr lang="en-US" dirty="0" smtClean="0"/>
              <a:t> </a:t>
            </a:r>
            <a:r>
              <a:rPr lang="en-US" dirty="0" err="1" smtClean="0"/>
              <a:t>dane</a:t>
            </a:r>
            <a:r>
              <a:rPr lang="en-US" dirty="0" smtClean="0"/>
              <a:t> </a:t>
            </a:r>
            <a:r>
              <a:rPr lang="en-US" dirty="0" err="1" smtClean="0"/>
              <a:t>tablice</a:t>
            </a:r>
            <a:r>
              <a:rPr lang="en-US" dirty="0" smtClean="0"/>
              <a:t> </a:t>
            </a:r>
            <a:r>
              <a:rPr lang="en-US" dirty="0" err="1" smtClean="0"/>
              <a:t>možemo</a:t>
            </a:r>
            <a:r>
              <a:rPr lang="en-US" dirty="0" smtClean="0"/>
              <a:t> </a:t>
            </a:r>
            <a:r>
              <a:rPr lang="en-US" dirty="0" err="1" smtClean="0"/>
              <a:t>zaključiti</a:t>
            </a:r>
            <a:r>
              <a:rPr lang="en-US" dirty="0" smtClean="0"/>
              <a:t> </a:t>
            </a:r>
            <a:r>
              <a:rPr lang="en-US" dirty="0" err="1" smtClean="0"/>
              <a:t>sljedeće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en-US" dirty="0" err="1" smtClean="0"/>
              <a:t>Ukupna</a:t>
            </a:r>
            <a:r>
              <a:rPr lang="en-US" dirty="0" smtClean="0"/>
              <a:t> </a:t>
            </a:r>
            <a:r>
              <a:rPr lang="en-US" dirty="0" err="1" smtClean="0"/>
              <a:t>promjena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r>
              <a:rPr lang="en-US" dirty="0" smtClean="0"/>
              <a:t> = 100 + 80 + 64 + 51,2 + …</a:t>
            </a:r>
            <a:endParaRPr lang="en-US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en-US" dirty="0" err="1" smtClean="0"/>
              <a:t>Uk</a:t>
            </a:r>
            <a:r>
              <a:rPr lang="en-US" dirty="0" smtClean="0"/>
              <a:t>. </a:t>
            </a:r>
            <a:r>
              <a:rPr lang="en-US" dirty="0" err="1"/>
              <a:t>promjena</a:t>
            </a:r>
            <a:r>
              <a:rPr lang="en-US" dirty="0"/>
              <a:t> </a:t>
            </a:r>
            <a:r>
              <a:rPr lang="en-US" dirty="0" err="1"/>
              <a:t>dohotka</a:t>
            </a:r>
            <a:r>
              <a:rPr lang="en-US" dirty="0"/>
              <a:t> = </a:t>
            </a:r>
            <a:r>
              <a:rPr lang="en-US" dirty="0" smtClean="0"/>
              <a:t>100(1 </a:t>
            </a:r>
            <a:r>
              <a:rPr lang="en-US" dirty="0"/>
              <a:t>+ </a:t>
            </a:r>
            <a:r>
              <a:rPr lang="en-US" dirty="0" smtClean="0"/>
              <a:t>0,8 </a:t>
            </a:r>
            <a:r>
              <a:rPr lang="en-US" dirty="0"/>
              <a:t>+ </a:t>
            </a:r>
            <a:r>
              <a:rPr lang="en-US" dirty="0" smtClean="0"/>
              <a:t>0,64 </a:t>
            </a:r>
            <a:r>
              <a:rPr lang="en-US" dirty="0"/>
              <a:t>+ </a:t>
            </a:r>
            <a:r>
              <a:rPr lang="en-US" dirty="0" smtClean="0"/>
              <a:t>0,512 </a:t>
            </a:r>
            <a:r>
              <a:rPr lang="en-US" dirty="0"/>
              <a:t>+ </a:t>
            </a:r>
            <a:r>
              <a:rPr lang="en-US" dirty="0" smtClean="0"/>
              <a:t>…)</a:t>
            </a:r>
            <a:endParaRPr lang="en-US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en-US" dirty="0" err="1"/>
              <a:t>Uk</a:t>
            </a:r>
            <a:r>
              <a:rPr lang="en-US" dirty="0"/>
              <a:t>. </a:t>
            </a:r>
            <a:r>
              <a:rPr lang="en-US" dirty="0" err="1"/>
              <a:t>promjena</a:t>
            </a:r>
            <a:r>
              <a:rPr lang="en-US" dirty="0"/>
              <a:t> </a:t>
            </a:r>
            <a:r>
              <a:rPr lang="en-US" dirty="0" err="1"/>
              <a:t>dohotka</a:t>
            </a:r>
            <a:r>
              <a:rPr lang="en-US" dirty="0"/>
              <a:t> = 100(1 + </a:t>
            </a:r>
            <a:r>
              <a:rPr lang="en-US" dirty="0" smtClean="0"/>
              <a:t>0,8</a:t>
            </a:r>
            <a:r>
              <a:rPr lang="en-US" baseline="30000" dirty="0" smtClean="0"/>
              <a:t>1</a:t>
            </a:r>
            <a:r>
              <a:rPr lang="en-US" dirty="0" smtClean="0"/>
              <a:t> </a:t>
            </a:r>
            <a:r>
              <a:rPr lang="en-US" dirty="0"/>
              <a:t>+ </a:t>
            </a:r>
            <a:r>
              <a:rPr lang="en-US" dirty="0" smtClean="0"/>
              <a:t>0,8</a:t>
            </a:r>
            <a:r>
              <a:rPr lang="en-US" baseline="30000" dirty="0" smtClean="0"/>
              <a:t>2 </a:t>
            </a:r>
            <a:r>
              <a:rPr lang="en-US" dirty="0" smtClean="0"/>
              <a:t>+ 0,8</a:t>
            </a:r>
            <a:r>
              <a:rPr lang="en-US" baseline="30000" dirty="0" smtClean="0"/>
              <a:t>3 </a:t>
            </a:r>
            <a:r>
              <a:rPr lang="en-US" dirty="0" smtClean="0"/>
              <a:t>+ </a:t>
            </a:r>
            <a:r>
              <a:rPr lang="en-US" dirty="0"/>
              <a:t>…</a:t>
            </a:r>
            <a:r>
              <a:rPr lang="en-US" dirty="0" smtClean="0"/>
              <a:t>)</a:t>
            </a:r>
          </a:p>
          <a:p>
            <a:pPr marL="0" indent="0" algn="ctr">
              <a:buNone/>
            </a:pPr>
            <a:endParaRPr lang="en-US" dirty="0"/>
          </a:p>
          <a:p>
            <a:r>
              <a:rPr lang="en-US" dirty="0" err="1" smtClean="0"/>
              <a:t>Pošto</a:t>
            </a:r>
            <a:r>
              <a:rPr lang="en-US" dirty="0" smtClean="0"/>
              <a:t> se u </a:t>
            </a:r>
            <a:r>
              <a:rPr lang="en-US" dirty="0" err="1" smtClean="0"/>
              <a:t>zagradi</a:t>
            </a:r>
            <a:r>
              <a:rPr lang="en-US" dirty="0" smtClean="0"/>
              <a:t> </a:t>
            </a:r>
            <a:r>
              <a:rPr lang="en-US" dirty="0" err="1" smtClean="0"/>
              <a:t>nalazi</a:t>
            </a:r>
            <a:r>
              <a:rPr lang="en-US" dirty="0" smtClean="0"/>
              <a:t> </a:t>
            </a:r>
            <a:r>
              <a:rPr lang="en-US" dirty="0" err="1" smtClean="0"/>
              <a:t>suma</a:t>
            </a:r>
            <a:r>
              <a:rPr lang="en-US" dirty="0" smtClean="0"/>
              <a:t> </a:t>
            </a:r>
            <a:r>
              <a:rPr lang="en-US" dirty="0" err="1" smtClean="0"/>
              <a:t>geometrijskog</a:t>
            </a:r>
            <a:r>
              <a:rPr lang="en-US" dirty="0" smtClean="0"/>
              <a:t> </a:t>
            </a:r>
            <a:r>
              <a:rPr lang="en-US" dirty="0" err="1" smtClean="0"/>
              <a:t>niza</a:t>
            </a:r>
            <a:r>
              <a:rPr lang="en-US" dirty="0" smtClean="0"/>
              <a:t> (</a:t>
            </a:r>
            <a:r>
              <a:rPr lang="en-US" i="1" dirty="0" smtClean="0"/>
              <a:t>n</a:t>
            </a:r>
            <a:r>
              <a:rPr lang="en-US" dirty="0" smtClean="0"/>
              <a:t> </a:t>
            </a:r>
            <a:r>
              <a:rPr lang="en-US" dirty="0" err="1" smtClean="0"/>
              <a:t>teži</a:t>
            </a:r>
            <a:r>
              <a:rPr lang="en-US" dirty="0" smtClean="0"/>
              <a:t> u </a:t>
            </a:r>
            <a:r>
              <a:rPr lang="en-US" dirty="0" err="1" smtClean="0"/>
              <a:t>beskonačnost</a:t>
            </a:r>
            <a:r>
              <a:rPr lang="en-US" dirty="0" smtClean="0"/>
              <a:t>), </a:t>
            </a:r>
            <a:r>
              <a:rPr lang="en-US" dirty="0" err="1" smtClean="0"/>
              <a:t>možemo</a:t>
            </a:r>
            <a:r>
              <a:rPr lang="en-US" dirty="0" smtClean="0"/>
              <a:t> </a:t>
            </a:r>
            <a:r>
              <a:rPr lang="en-US" dirty="0" err="1" smtClean="0"/>
              <a:t>reći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 marL="0" indent="0" algn="ctr">
              <a:buNone/>
            </a:pPr>
            <a:r>
              <a:rPr lang="en-US" b="1" dirty="0" smtClean="0"/>
              <a:t>1 + r + r</a:t>
            </a:r>
            <a:r>
              <a:rPr lang="en-US" b="1" baseline="30000" dirty="0" smtClean="0"/>
              <a:t>2</a:t>
            </a:r>
            <a:r>
              <a:rPr lang="en-US" b="1" dirty="0" smtClean="0"/>
              <a:t> + r</a:t>
            </a:r>
            <a:r>
              <a:rPr lang="en-US" b="1" baseline="30000" dirty="0" smtClean="0"/>
              <a:t>3</a:t>
            </a:r>
            <a:r>
              <a:rPr lang="en-US" b="1" dirty="0" smtClean="0"/>
              <a:t> + … </a:t>
            </a:r>
            <a:r>
              <a:rPr lang="en-US" b="1" dirty="0" err="1" smtClean="0"/>
              <a:t>r</a:t>
            </a:r>
            <a:r>
              <a:rPr lang="en-US" b="1" baseline="30000" dirty="0" err="1" smtClean="0"/>
              <a:t>n</a:t>
            </a:r>
            <a:r>
              <a:rPr lang="en-US" b="1" dirty="0" smtClean="0"/>
              <a:t> + …= 1/(1 – r)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147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 </a:t>
            </a:r>
            <a:r>
              <a:rPr lang="en-US" dirty="0" err="1" smtClean="0"/>
              <a:t>našem</a:t>
            </a:r>
            <a:r>
              <a:rPr lang="en-US" dirty="0" smtClean="0"/>
              <a:t> </a:t>
            </a:r>
            <a:r>
              <a:rPr lang="en-US" dirty="0" err="1" smtClean="0"/>
              <a:t>slučaju</a:t>
            </a:r>
            <a:r>
              <a:rPr lang="en-US" dirty="0" smtClean="0"/>
              <a:t>, </a:t>
            </a:r>
            <a:r>
              <a:rPr lang="en-US" i="1" dirty="0" smtClean="0"/>
              <a:t>r</a:t>
            </a:r>
            <a:r>
              <a:rPr lang="en-US" dirty="0" smtClean="0"/>
              <a:t> je </a:t>
            </a:r>
            <a:r>
              <a:rPr lang="en-US" dirty="0" err="1" smtClean="0"/>
              <a:t>zapravo</a:t>
            </a:r>
            <a:r>
              <a:rPr lang="en-US" dirty="0" smtClean="0"/>
              <a:t> </a:t>
            </a:r>
            <a:r>
              <a:rPr lang="en-US" dirty="0" err="1" smtClean="0"/>
              <a:t>naša</a:t>
            </a:r>
            <a:r>
              <a:rPr lang="en-US" dirty="0" smtClean="0"/>
              <a:t> </a:t>
            </a:r>
            <a:r>
              <a:rPr lang="en-US" dirty="0" err="1" smtClean="0"/>
              <a:t>granična</a:t>
            </a:r>
            <a:r>
              <a:rPr lang="en-US" dirty="0" smtClean="0"/>
              <a:t> </a:t>
            </a:r>
            <a:r>
              <a:rPr lang="en-US" dirty="0" err="1" smtClean="0"/>
              <a:t>sklonost</a:t>
            </a:r>
            <a:r>
              <a:rPr lang="en-US" dirty="0" smtClean="0"/>
              <a:t> </a:t>
            </a:r>
            <a:r>
              <a:rPr lang="en-US" dirty="0" err="1" smtClean="0"/>
              <a:t>potrošnji</a:t>
            </a:r>
            <a:r>
              <a:rPr lang="en-US" dirty="0" smtClean="0"/>
              <a:t> MPC</a:t>
            </a:r>
            <a:r>
              <a:rPr lang="en-US" dirty="0"/>
              <a:t>,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smtClean="0"/>
              <a:t>β = 0,8</a:t>
            </a:r>
          </a:p>
          <a:p>
            <a:r>
              <a:rPr lang="en-US" dirty="0" err="1" smtClean="0"/>
              <a:t>Pošto</a:t>
            </a:r>
            <a:r>
              <a:rPr lang="en-US" dirty="0" smtClean="0"/>
              <a:t> je MPC&lt;1, </a:t>
            </a:r>
            <a:r>
              <a:rPr lang="en-US" dirty="0" err="1" smtClean="0"/>
              <a:t>niz</a:t>
            </a:r>
            <a:r>
              <a:rPr lang="en-US" dirty="0" smtClean="0"/>
              <a:t> </a:t>
            </a:r>
            <a:r>
              <a:rPr lang="en-US" i="1" dirty="0" err="1" smtClean="0"/>
              <a:t>konvergira</a:t>
            </a:r>
            <a:r>
              <a:rPr lang="en-US" dirty="0" smtClean="0"/>
              <a:t> u </a:t>
            </a:r>
            <a:r>
              <a:rPr lang="en-US" dirty="0" err="1" smtClean="0"/>
              <a:t>konačnu</a:t>
            </a:r>
            <a:r>
              <a:rPr lang="en-US" dirty="0" smtClean="0"/>
              <a:t> </a:t>
            </a:r>
            <a:r>
              <a:rPr lang="en-US" dirty="0" err="1" smtClean="0"/>
              <a:t>vrijednost</a:t>
            </a:r>
            <a:endParaRPr lang="en-US" dirty="0" smtClean="0"/>
          </a:p>
          <a:p>
            <a:endParaRPr lang="en-US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en-US" dirty="0" err="1" smtClean="0"/>
              <a:t>Ukupna</a:t>
            </a:r>
            <a:r>
              <a:rPr lang="en-US" dirty="0" smtClean="0"/>
              <a:t> </a:t>
            </a:r>
            <a:r>
              <a:rPr lang="en-US" dirty="0" err="1" smtClean="0"/>
              <a:t>promjena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r>
              <a:rPr lang="en-US" dirty="0" smtClean="0"/>
              <a:t> = 100*1/(1 – MPC)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en-US" dirty="0" err="1" smtClean="0"/>
              <a:t>Uk</a:t>
            </a:r>
            <a:r>
              <a:rPr lang="en-US" dirty="0" smtClean="0"/>
              <a:t>. </a:t>
            </a:r>
            <a:r>
              <a:rPr lang="en-US" dirty="0" err="1"/>
              <a:t>promjena</a:t>
            </a:r>
            <a:r>
              <a:rPr lang="en-US" dirty="0"/>
              <a:t> </a:t>
            </a:r>
            <a:r>
              <a:rPr lang="en-US" dirty="0" err="1"/>
              <a:t>dohotka</a:t>
            </a:r>
            <a:r>
              <a:rPr lang="en-US" dirty="0"/>
              <a:t> = 100*1/(1 – </a:t>
            </a:r>
            <a:r>
              <a:rPr lang="en-US" dirty="0" smtClean="0"/>
              <a:t>0,8) = 100*5 = 500</a:t>
            </a:r>
          </a:p>
          <a:p>
            <a:pPr marL="0" indent="0" algn="ctr">
              <a:buNone/>
            </a:pPr>
            <a:endParaRPr lang="en-US" dirty="0"/>
          </a:p>
          <a:p>
            <a:r>
              <a:rPr lang="en-US" dirty="0" err="1" smtClean="0"/>
              <a:t>Izraz</a:t>
            </a:r>
            <a:r>
              <a:rPr lang="en-US" dirty="0" smtClean="0"/>
              <a:t> 1/(1 – MPC) </a:t>
            </a:r>
            <a:r>
              <a:rPr lang="en-US" dirty="0" err="1" smtClean="0"/>
              <a:t>zovemo</a:t>
            </a:r>
            <a:r>
              <a:rPr lang="en-US" dirty="0" smtClean="0"/>
              <a:t> </a:t>
            </a:r>
            <a:r>
              <a:rPr lang="en-US" b="1" dirty="0" err="1" smtClean="0"/>
              <a:t>investicijski</a:t>
            </a:r>
            <a:r>
              <a:rPr lang="en-US" b="1" dirty="0" smtClean="0"/>
              <a:t> </a:t>
            </a:r>
            <a:r>
              <a:rPr lang="en-US" b="1" dirty="0" err="1" smtClean="0"/>
              <a:t>multiplikator</a:t>
            </a:r>
            <a:endParaRPr lang="en-US" b="1" dirty="0" smtClean="0"/>
          </a:p>
          <a:p>
            <a:r>
              <a:rPr lang="en-US" dirty="0" err="1" smtClean="0"/>
              <a:t>Dakle</a:t>
            </a:r>
            <a:r>
              <a:rPr lang="en-US" dirty="0" smtClean="0"/>
              <a:t>:</a:t>
            </a:r>
          </a:p>
          <a:p>
            <a:pPr marL="0" indent="0" algn="ctr">
              <a:buNone/>
            </a:pPr>
            <a:r>
              <a:rPr lang="en-US" dirty="0" err="1" smtClean="0"/>
              <a:t>Investicijski</a:t>
            </a:r>
            <a:r>
              <a:rPr lang="en-US" dirty="0" smtClean="0"/>
              <a:t> </a:t>
            </a:r>
            <a:r>
              <a:rPr lang="en-US" dirty="0" err="1" smtClean="0"/>
              <a:t>multiplikator</a:t>
            </a:r>
            <a:r>
              <a:rPr lang="en-US" dirty="0"/>
              <a:t> </a:t>
            </a:r>
            <a:r>
              <a:rPr lang="en-US" dirty="0" smtClean="0"/>
              <a:t>= 1/(1 – MPC) = 1/MPS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233420"/>
              </p:ext>
            </p:extLst>
          </p:nvPr>
        </p:nvGraphicFramePr>
        <p:xfrm>
          <a:off x="2497325" y="5229693"/>
          <a:ext cx="4158964" cy="837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name="Equation" r:id="rId3" imgW="1955800" imgH="393700" progId="Equation.3">
                  <p:embed/>
                </p:oleObj>
              </mc:Choice>
              <mc:Fallback>
                <p:oleObj name="Equation" r:id="rId3" imgW="19558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97325" y="5229693"/>
                        <a:ext cx="4158964" cy="8371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1796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Državna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potrošnja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multiplikator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državnih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izdataka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Državna</a:t>
            </a:r>
            <a:r>
              <a:rPr lang="en-US" b="1" dirty="0" smtClean="0"/>
              <a:t> </a:t>
            </a:r>
            <a:r>
              <a:rPr lang="en-US" b="1" dirty="0" err="1" smtClean="0"/>
              <a:t>potrošnja</a:t>
            </a:r>
            <a:r>
              <a:rPr lang="en-US" b="1" dirty="0" smtClean="0"/>
              <a:t> G </a:t>
            </a:r>
            <a:r>
              <a:rPr lang="en-US" dirty="0" smtClean="0"/>
              <a:t>= </a:t>
            </a:r>
            <a:r>
              <a:rPr lang="en-US" dirty="0" err="1" smtClean="0"/>
              <a:t>svi</a:t>
            </a:r>
            <a:r>
              <a:rPr lang="en-US" dirty="0" smtClean="0"/>
              <a:t> </a:t>
            </a:r>
            <a:r>
              <a:rPr lang="en-US" dirty="0" err="1" smtClean="0"/>
              <a:t>izdatci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kupnju</a:t>
            </a:r>
            <a:r>
              <a:rPr lang="en-US" dirty="0" smtClean="0"/>
              <a:t> </a:t>
            </a:r>
            <a:r>
              <a:rPr lang="en-US" dirty="0" err="1" smtClean="0"/>
              <a:t>roba</a:t>
            </a:r>
            <a:r>
              <a:rPr lang="en-US" dirty="0" smtClean="0"/>
              <a:t> i </a:t>
            </a:r>
            <a:r>
              <a:rPr lang="en-US" dirty="0" err="1" smtClean="0"/>
              <a:t>usluga</a:t>
            </a:r>
            <a:r>
              <a:rPr lang="en-US" dirty="0" smtClean="0"/>
              <a:t> od </a:t>
            </a:r>
            <a:r>
              <a:rPr lang="en-US" dirty="0" err="1" smtClean="0"/>
              <a:t>strane</a:t>
            </a:r>
            <a:r>
              <a:rPr lang="en-US" dirty="0" smtClean="0"/>
              <a:t> </a:t>
            </a:r>
            <a:r>
              <a:rPr lang="en-US" dirty="0" err="1" smtClean="0"/>
              <a:t>države</a:t>
            </a:r>
            <a:r>
              <a:rPr lang="en-US" dirty="0" smtClean="0"/>
              <a:t>, </a:t>
            </a:r>
            <a:r>
              <a:rPr lang="en-US" dirty="0" err="1" smtClean="0"/>
              <a:t>izdatci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r>
              <a:rPr lang="en-US" dirty="0" smtClean="0"/>
              <a:t> </a:t>
            </a:r>
            <a:r>
              <a:rPr lang="en-US" dirty="0" err="1" smtClean="0"/>
              <a:t>državnih</a:t>
            </a:r>
            <a:r>
              <a:rPr lang="en-US" dirty="0" smtClean="0"/>
              <a:t> </a:t>
            </a:r>
            <a:r>
              <a:rPr lang="en-US" dirty="0" err="1" smtClean="0"/>
              <a:t>službenika</a:t>
            </a:r>
            <a:r>
              <a:rPr lang="en-US" dirty="0" smtClean="0"/>
              <a:t> i </a:t>
            </a:r>
            <a:r>
              <a:rPr lang="en-US" dirty="0" err="1" smtClean="0"/>
              <a:t>troškovi</a:t>
            </a:r>
            <a:r>
              <a:rPr lang="en-US" dirty="0" smtClean="0"/>
              <a:t> </a:t>
            </a:r>
            <a:r>
              <a:rPr lang="en-US" dirty="0" err="1" smtClean="0"/>
              <a:t>javnih</a:t>
            </a:r>
            <a:r>
              <a:rPr lang="en-US" dirty="0" smtClean="0"/>
              <a:t> </a:t>
            </a:r>
            <a:r>
              <a:rPr lang="en-US" dirty="0" err="1" smtClean="0"/>
              <a:t>radova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Nakon</a:t>
            </a:r>
            <a:r>
              <a:rPr lang="en-US" dirty="0" smtClean="0"/>
              <a:t> </a:t>
            </a:r>
            <a:r>
              <a:rPr lang="en-US" dirty="0" err="1" smtClean="0"/>
              <a:t>uvođenja</a:t>
            </a:r>
            <a:r>
              <a:rPr lang="en-US" dirty="0" smtClean="0"/>
              <a:t> </a:t>
            </a:r>
            <a:r>
              <a:rPr lang="en-US" dirty="0" err="1" smtClean="0"/>
              <a:t>države</a:t>
            </a:r>
            <a:r>
              <a:rPr lang="en-US" dirty="0" smtClean="0"/>
              <a:t>, </a:t>
            </a:r>
            <a:r>
              <a:rPr lang="en-US" dirty="0" err="1" smtClean="0"/>
              <a:t>naša</a:t>
            </a:r>
            <a:r>
              <a:rPr lang="en-US" dirty="0" smtClean="0"/>
              <a:t> </a:t>
            </a:r>
            <a:r>
              <a:rPr lang="en-US" dirty="0" err="1" smtClean="0"/>
              <a:t>krivulja</a:t>
            </a:r>
            <a:r>
              <a:rPr lang="en-US" dirty="0" smtClean="0"/>
              <a:t> </a:t>
            </a:r>
            <a:r>
              <a:rPr lang="en-US" dirty="0" err="1" smtClean="0"/>
              <a:t>agregatne</a:t>
            </a:r>
            <a:r>
              <a:rPr lang="en-US" dirty="0" smtClean="0"/>
              <a:t> </a:t>
            </a:r>
            <a:r>
              <a:rPr lang="en-US" dirty="0" err="1" smtClean="0"/>
              <a:t>potražnje</a:t>
            </a:r>
            <a:r>
              <a:rPr lang="en-US" dirty="0" smtClean="0"/>
              <a:t> </a:t>
            </a:r>
            <a:r>
              <a:rPr lang="en-US" b="1" dirty="0" err="1" smtClean="0"/>
              <a:t>pomiče</a:t>
            </a:r>
            <a:r>
              <a:rPr lang="en-US" b="1" dirty="0" smtClean="0"/>
              <a:t> se </a:t>
            </a:r>
            <a:r>
              <a:rPr lang="en-US" b="1" dirty="0" err="1" smtClean="0"/>
              <a:t>prema</a:t>
            </a:r>
            <a:r>
              <a:rPr lang="en-US" b="1" dirty="0" smtClean="0"/>
              <a:t> gore</a:t>
            </a:r>
            <a:r>
              <a:rPr lang="en-US" dirty="0" smtClean="0"/>
              <a:t>: AD = C + I + G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237" y="1879952"/>
            <a:ext cx="5050619" cy="375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390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Multiplikator</a:t>
            </a:r>
            <a:r>
              <a:rPr lang="en-US" b="1" dirty="0" smtClean="0"/>
              <a:t> </a:t>
            </a:r>
            <a:r>
              <a:rPr lang="en-US" b="1" dirty="0" err="1" smtClean="0"/>
              <a:t>državnih</a:t>
            </a:r>
            <a:r>
              <a:rPr lang="en-US" b="1" dirty="0" smtClean="0"/>
              <a:t> </a:t>
            </a:r>
            <a:r>
              <a:rPr lang="en-US" b="1" dirty="0" err="1" smtClean="0"/>
              <a:t>izdataka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broj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pokazuje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koliko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se </a:t>
            </a:r>
            <a:r>
              <a:rPr lang="en-US" dirty="0" err="1" smtClean="0"/>
              <a:t>povećati</a:t>
            </a:r>
            <a:r>
              <a:rPr lang="en-US" dirty="0" smtClean="0"/>
              <a:t> BDP </a:t>
            </a:r>
            <a:r>
              <a:rPr lang="en-US" dirty="0" err="1" smtClean="0"/>
              <a:t>ako</a:t>
            </a:r>
            <a:r>
              <a:rPr lang="en-US" dirty="0" smtClean="0"/>
              <a:t> se </a:t>
            </a:r>
            <a:r>
              <a:rPr lang="en-US" i="1" dirty="0" err="1" smtClean="0"/>
              <a:t>državna</a:t>
            </a:r>
            <a:r>
              <a:rPr lang="en-US" i="1" dirty="0" smtClean="0"/>
              <a:t> </a:t>
            </a:r>
            <a:r>
              <a:rPr lang="en-US" i="1" dirty="0" err="1" smtClean="0"/>
              <a:t>potrošnja</a:t>
            </a:r>
            <a:r>
              <a:rPr lang="en-US" i="1" dirty="0" smtClean="0"/>
              <a:t> </a:t>
            </a:r>
            <a:r>
              <a:rPr lang="en-US" dirty="0" err="1" smtClean="0"/>
              <a:t>poveća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jednu</a:t>
            </a:r>
            <a:r>
              <a:rPr lang="en-US" dirty="0" smtClean="0"/>
              <a:t> </a:t>
            </a:r>
            <a:r>
              <a:rPr lang="en-US" dirty="0" err="1" smtClean="0"/>
              <a:t>novčanu</a:t>
            </a:r>
            <a:r>
              <a:rPr lang="en-US" dirty="0" smtClean="0"/>
              <a:t> </a:t>
            </a:r>
            <a:r>
              <a:rPr lang="en-US" dirty="0" err="1" smtClean="0"/>
              <a:t>jedinicu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 </a:t>
            </a:r>
            <a:r>
              <a:rPr lang="en-US" i="1" dirty="0" err="1" smtClean="0"/>
              <a:t>investicijski</a:t>
            </a:r>
            <a:r>
              <a:rPr lang="en-US" i="1" dirty="0" smtClean="0"/>
              <a:t> </a:t>
            </a:r>
            <a:r>
              <a:rPr lang="en-US" i="1" dirty="0" err="1" smtClean="0"/>
              <a:t>multiplikator</a:t>
            </a:r>
            <a:r>
              <a:rPr lang="en-US" dirty="0" smtClean="0"/>
              <a:t> i </a:t>
            </a:r>
            <a:r>
              <a:rPr lang="en-US" i="1" dirty="0" err="1" smtClean="0"/>
              <a:t>državni</a:t>
            </a:r>
            <a:r>
              <a:rPr lang="en-US" i="1" dirty="0" smtClean="0"/>
              <a:t> </a:t>
            </a:r>
            <a:r>
              <a:rPr lang="en-US" i="1" dirty="0" err="1" smtClean="0"/>
              <a:t>multiplikator</a:t>
            </a:r>
            <a:r>
              <a:rPr lang="en-US" dirty="0" smtClean="0"/>
              <a:t> </a:t>
            </a:r>
            <a:r>
              <a:rPr lang="en-US" dirty="0" err="1" smtClean="0"/>
              <a:t>nazivamo</a:t>
            </a:r>
            <a:r>
              <a:rPr lang="en-US" dirty="0" smtClean="0"/>
              <a:t> </a:t>
            </a:r>
            <a:r>
              <a:rPr lang="en-US" b="1" dirty="0" err="1" smtClean="0"/>
              <a:t>multiplikatorima</a:t>
            </a:r>
            <a:r>
              <a:rPr lang="en-US" b="1" dirty="0" smtClean="0"/>
              <a:t> </a:t>
            </a:r>
            <a:r>
              <a:rPr lang="en-US" b="1" dirty="0" err="1" smtClean="0"/>
              <a:t>izdataka</a:t>
            </a:r>
            <a:endParaRPr lang="en-US" b="1" dirty="0" smtClean="0"/>
          </a:p>
          <a:p>
            <a:endParaRPr lang="en-US" b="1" dirty="0"/>
          </a:p>
          <a:p>
            <a:r>
              <a:rPr lang="en-US" b="1" dirty="0" err="1" smtClean="0"/>
              <a:t>Porezni</a:t>
            </a:r>
            <a:r>
              <a:rPr lang="en-US" b="1" dirty="0" smtClean="0"/>
              <a:t> </a:t>
            </a:r>
            <a:r>
              <a:rPr lang="en-US" b="1" dirty="0" err="1" smtClean="0"/>
              <a:t>multiplikator</a:t>
            </a:r>
            <a:r>
              <a:rPr lang="en-US" b="1" dirty="0" smtClean="0"/>
              <a:t> </a:t>
            </a:r>
            <a:r>
              <a:rPr lang="en-US" dirty="0" smtClean="0"/>
              <a:t>– (</a:t>
            </a:r>
            <a:r>
              <a:rPr lang="en-US" dirty="0" err="1" smtClean="0"/>
              <a:t>negativnog</a:t>
            </a:r>
            <a:r>
              <a:rPr lang="en-US" dirty="0" smtClean="0"/>
              <a:t> </a:t>
            </a:r>
            <a:r>
              <a:rPr lang="en-US" dirty="0" err="1" smtClean="0"/>
              <a:t>predznaka</a:t>
            </a:r>
            <a:r>
              <a:rPr lang="en-US" dirty="0" smtClean="0"/>
              <a:t>) </a:t>
            </a: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poreza</a:t>
            </a:r>
            <a:r>
              <a:rPr lang="en-US" dirty="0" smtClean="0"/>
              <a:t> </a:t>
            </a:r>
            <a:r>
              <a:rPr lang="en-US" dirty="0" err="1" smtClean="0"/>
              <a:t>vodi</a:t>
            </a:r>
            <a:r>
              <a:rPr lang="en-US" dirty="0" smtClean="0"/>
              <a:t> </a:t>
            </a:r>
            <a:r>
              <a:rPr lang="en-US" dirty="0" err="1" smtClean="0"/>
              <a:t>smanjenju</a:t>
            </a:r>
            <a:r>
              <a:rPr lang="en-US" dirty="0" smtClean="0"/>
              <a:t> BDP-a (</a:t>
            </a:r>
            <a:r>
              <a:rPr lang="en-US" dirty="0" err="1" smtClean="0"/>
              <a:t>preko</a:t>
            </a:r>
            <a:r>
              <a:rPr lang="en-US" dirty="0" smtClean="0"/>
              <a:t>  DI i C)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dirty="0" smtClean="0"/>
              <a:t>MPC/(1 – MPC)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8802166"/>
              </p:ext>
            </p:extLst>
          </p:nvPr>
        </p:nvGraphicFramePr>
        <p:xfrm>
          <a:off x="2565204" y="2121256"/>
          <a:ext cx="4016821" cy="768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Equation" r:id="rId3" imgW="2057400" imgH="393700" progId="Equation.3">
                  <p:embed/>
                </p:oleObj>
              </mc:Choice>
              <mc:Fallback>
                <p:oleObj name="Equation" r:id="rId3" imgW="20574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65204" y="2121256"/>
                        <a:ext cx="4016821" cy="7686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666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Utjecaj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izvoza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uvoza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proizvodnju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Izvoz</a:t>
            </a:r>
            <a:r>
              <a:rPr lang="en-US" dirty="0" smtClean="0"/>
              <a:t> </a:t>
            </a:r>
            <a:r>
              <a:rPr lang="en-US" dirty="0" err="1" smtClean="0"/>
              <a:t>ovisi</a:t>
            </a:r>
            <a:r>
              <a:rPr lang="en-US" dirty="0" smtClean="0"/>
              <a:t> o: </a:t>
            </a:r>
            <a:r>
              <a:rPr lang="en-US" dirty="0" err="1" smtClean="0"/>
              <a:t>inozemnoj</a:t>
            </a:r>
            <a:r>
              <a:rPr lang="en-US" dirty="0" smtClean="0"/>
              <a:t> </a:t>
            </a:r>
            <a:r>
              <a:rPr lang="en-US" dirty="0" err="1" smtClean="0"/>
              <a:t>potražnji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domaćim</a:t>
            </a:r>
            <a:r>
              <a:rPr lang="en-US" dirty="0" smtClean="0"/>
              <a:t> </a:t>
            </a:r>
            <a:r>
              <a:rPr lang="en-US" dirty="0" err="1" smtClean="0"/>
              <a:t>proizvodima</a:t>
            </a:r>
            <a:r>
              <a:rPr lang="en-US" dirty="0" smtClean="0"/>
              <a:t>, </a:t>
            </a:r>
            <a:r>
              <a:rPr lang="en-US" dirty="0" err="1" smtClean="0"/>
              <a:t>konkurentnosti</a:t>
            </a:r>
            <a:r>
              <a:rPr lang="en-US" dirty="0" smtClean="0"/>
              <a:t> </a:t>
            </a:r>
            <a:r>
              <a:rPr lang="en-US" dirty="0" err="1" smtClean="0"/>
              <a:t>domaćeg</a:t>
            </a:r>
            <a:r>
              <a:rPr lang="en-US" dirty="0" smtClean="0"/>
              <a:t> </a:t>
            </a:r>
            <a:r>
              <a:rPr lang="en-US" dirty="0" err="1" smtClean="0"/>
              <a:t>gospodarstva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relativne</a:t>
            </a:r>
            <a:r>
              <a:rPr lang="en-US" dirty="0" smtClean="0"/>
              <a:t> </a:t>
            </a:r>
            <a:r>
              <a:rPr lang="en-US" dirty="0" err="1" smtClean="0"/>
              <a:t>cijene</a:t>
            </a:r>
            <a:r>
              <a:rPr lang="en-US" dirty="0" smtClean="0"/>
              <a:t>), </a:t>
            </a:r>
            <a:r>
              <a:rPr lang="en-US" dirty="0" err="1" smtClean="0"/>
              <a:t>poduzetničkoj</a:t>
            </a:r>
            <a:r>
              <a:rPr lang="en-US" dirty="0" smtClean="0"/>
              <a:t> </a:t>
            </a:r>
            <a:r>
              <a:rPr lang="en-US" dirty="0" err="1" smtClean="0"/>
              <a:t>klimi</a:t>
            </a:r>
            <a:r>
              <a:rPr lang="en-US" dirty="0" smtClean="0"/>
              <a:t>, </a:t>
            </a:r>
            <a:r>
              <a:rPr lang="en-US" dirty="0" err="1" smtClean="0"/>
              <a:t>tehnološkom</a:t>
            </a:r>
            <a:r>
              <a:rPr lang="en-US" dirty="0" smtClean="0"/>
              <a:t> </a:t>
            </a:r>
            <a:r>
              <a:rPr lang="en-US" dirty="0" err="1" smtClean="0"/>
              <a:t>napretku</a:t>
            </a:r>
            <a:r>
              <a:rPr lang="en-US" dirty="0" smtClean="0"/>
              <a:t> i </a:t>
            </a:r>
            <a:r>
              <a:rPr lang="en-US" dirty="0" err="1" smtClean="0"/>
              <a:t>inovativnosti</a:t>
            </a:r>
            <a:endParaRPr lang="en-US" dirty="0" smtClean="0"/>
          </a:p>
          <a:p>
            <a:endParaRPr lang="en-US" dirty="0"/>
          </a:p>
          <a:p>
            <a:r>
              <a:rPr lang="en-US" b="1" dirty="0" err="1" smtClean="0"/>
              <a:t>Uvoz</a:t>
            </a:r>
            <a:r>
              <a:rPr lang="en-US" dirty="0" smtClean="0"/>
              <a:t> </a:t>
            </a:r>
            <a:r>
              <a:rPr lang="en-US" dirty="0" err="1" smtClean="0"/>
              <a:t>ovisi</a:t>
            </a:r>
            <a:r>
              <a:rPr lang="en-US" dirty="0" smtClean="0"/>
              <a:t> o: </a:t>
            </a:r>
            <a:r>
              <a:rPr lang="en-US" dirty="0" err="1" smtClean="0"/>
              <a:t>kretanju</a:t>
            </a:r>
            <a:r>
              <a:rPr lang="en-US" dirty="0" smtClean="0"/>
              <a:t> </a:t>
            </a:r>
            <a:r>
              <a:rPr lang="en-US" dirty="0" err="1" smtClean="0"/>
              <a:t>domaće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i </a:t>
            </a:r>
            <a:r>
              <a:rPr lang="en-US" dirty="0" err="1" smtClean="0"/>
              <a:t>potražnje</a:t>
            </a:r>
            <a:r>
              <a:rPr lang="en-US" dirty="0" smtClean="0"/>
              <a:t>, </a:t>
            </a:r>
            <a:r>
              <a:rPr lang="en-US" dirty="0" err="1" smtClean="0"/>
              <a:t>cijenama</a:t>
            </a:r>
            <a:r>
              <a:rPr lang="en-US" dirty="0" smtClean="0"/>
              <a:t> </a:t>
            </a:r>
            <a:r>
              <a:rPr lang="en-US" dirty="0" err="1" smtClean="0"/>
              <a:t>inputa</a:t>
            </a:r>
            <a:r>
              <a:rPr lang="en-US" dirty="0" smtClean="0"/>
              <a:t> </a:t>
            </a:r>
            <a:r>
              <a:rPr lang="en-US" dirty="0" err="1" smtClean="0"/>
              <a:t>proizvedenih</a:t>
            </a:r>
            <a:r>
              <a:rPr lang="en-US" dirty="0" smtClean="0"/>
              <a:t> u </a:t>
            </a:r>
            <a:r>
              <a:rPr lang="en-US" dirty="0" err="1" smtClean="0"/>
              <a:t>inozemstvu</a:t>
            </a:r>
            <a:r>
              <a:rPr lang="en-US" dirty="0" smtClean="0"/>
              <a:t>, </a:t>
            </a:r>
            <a:r>
              <a:rPr lang="en-US" dirty="0" err="1" smtClean="0"/>
              <a:t>relativnim</a:t>
            </a:r>
            <a:r>
              <a:rPr lang="en-US" dirty="0" smtClean="0"/>
              <a:t> </a:t>
            </a:r>
            <a:r>
              <a:rPr lang="en-US" dirty="0" err="1" smtClean="0"/>
              <a:t>cijenama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Na </a:t>
            </a:r>
            <a:r>
              <a:rPr lang="en-US" dirty="0" err="1" smtClean="0"/>
              <a:t>oboje</a:t>
            </a:r>
            <a:r>
              <a:rPr lang="en-US" dirty="0" smtClean="0"/>
              <a:t> </a:t>
            </a:r>
            <a:r>
              <a:rPr lang="en-US" dirty="0" err="1" smtClean="0"/>
              <a:t>utječe</a:t>
            </a:r>
            <a:r>
              <a:rPr lang="en-US" dirty="0" smtClean="0"/>
              <a:t> </a:t>
            </a:r>
            <a:r>
              <a:rPr lang="en-US" b="1" dirty="0" err="1" smtClean="0"/>
              <a:t>devizni</a:t>
            </a:r>
            <a:r>
              <a:rPr lang="en-US" b="1" dirty="0" smtClean="0"/>
              <a:t> </a:t>
            </a:r>
            <a:r>
              <a:rPr lang="en-US" b="1" dirty="0" err="1" smtClean="0"/>
              <a:t>tečaj</a:t>
            </a:r>
            <a:r>
              <a:rPr lang="en-US" b="1" dirty="0" smtClean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kako</a:t>
            </a:r>
            <a:r>
              <a:rPr lang="en-US" dirty="0" smtClean="0"/>
              <a:t>? </a:t>
            </a:r>
            <a:r>
              <a:rPr lang="en-US" dirty="0" err="1" smtClean="0"/>
              <a:t>Prisjetite</a:t>
            </a:r>
            <a:r>
              <a:rPr lang="en-US" dirty="0" smtClean="0"/>
              <a:t> se!)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600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Model </a:t>
            </a:r>
            <a:r>
              <a:rPr lang="en-US" dirty="0" err="1" smtClean="0"/>
              <a:t>otvorene</a:t>
            </a:r>
            <a:r>
              <a:rPr lang="en-US" dirty="0" smtClean="0"/>
              <a:t> </a:t>
            </a:r>
            <a:r>
              <a:rPr lang="en-US" dirty="0" err="1" smtClean="0"/>
              <a:t>ekonomije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Otvaramo</a:t>
            </a:r>
            <a:r>
              <a:rPr lang="en-US" dirty="0" smtClean="0"/>
              <a:t> </a:t>
            </a:r>
            <a:r>
              <a:rPr lang="en-US" dirty="0" err="1" smtClean="0"/>
              <a:t>makroekonomski</a:t>
            </a:r>
            <a:r>
              <a:rPr lang="en-US" dirty="0" smtClean="0"/>
              <a:t> model </a:t>
            </a:r>
            <a:r>
              <a:rPr lang="en-US" dirty="0" err="1" smtClean="0"/>
              <a:t>prema</a:t>
            </a:r>
            <a:r>
              <a:rPr lang="en-US" dirty="0" smtClean="0"/>
              <a:t> </a:t>
            </a:r>
            <a:r>
              <a:rPr lang="en-US" dirty="0" err="1" smtClean="0"/>
              <a:t>inozemstvu</a:t>
            </a:r>
            <a:r>
              <a:rPr lang="en-US" dirty="0" smtClean="0"/>
              <a:t> pa </a:t>
            </a:r>
            <a:r>
              <a:rPr lang="en-US" dirty="0" err="1" smtClean="0"/>
              <a:t>dodajemo</a:t>
            </a:r>
            <a:r>
              <a:rPr lang="en-US" dirty="0" smtClean="0"/>
              <a:t> </a:t>
            </a:r>
            <a:r>
              <a:rPr lang="en-US" dirty="0" err="1" smtClean="0"/>
              <a:t>jedan</a:t>
            </a:r>
            <a:r>
              <a:rPr lang="en-US" dirty="0" smtClean="0"/>
              <a:t> </a:t>
            </a:r>
            <a:r>
              <a:rPr lang="en-US" dirty="0" err="1" smtClean="0"/>
              <a:t>novi</a:t>
            </a:r>
            <a:r>
              <a:rPr lang="en-US" dirty="0" smtClean="0"/>
              <a:t> element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en-US" dirty="0" smtClean="0"/>
              <a:t>AD = C + I + G + </a:t>
            </a:r>
            <a:r>
              <a:rPr lang="en-US" dirty="0" smtClean="0">
                <a:solidFill>
                  <a:srgbClr val="FF0000"/>
                </a:solidFill>
              </a:rPr>
              <a:t>NX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en-US" dirty="0" smtClean="0">
                <a:solidFill>
                  <a:srgbClr val="FF0000"/>
                </a:solidFill>
              </a:rPr>
              <a:t>NX = E – U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E = </a:t>
            </a:r>
            <a:r>
              <a:rPr lang="en-US" dirty="0" err="1" smtClean="0">
                <a:solidFill>
                  <a:srgbClr val="000000"/>
                </a:solidFill>
              </a:rPr>
              <a:t>izvoz</a:t>
            </a:r>
            <a:r>
              <a:rPr lang="en-US" dirty="0" smtClean="0">
                <a:solidFill>
                  <a:srgbClr val="000000"/>
                </a:solidFill>
              </a:rPr>
              <a:t>, U = </a:t>
            </a:r>
            <a:r>
              <a:rPr lang="en-US" dirty="0" err="1" smtClean="0">
                <a:solidFill>
                  <a:srgbClr val="000000"/>
                </a:solidFill>
              </a:rPr>
              <a:t>uvoz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err="1" smtClean="0">
                <a:solidFill>
                  <a:srgbClr val="000000"/>
                </a:solidFill>
              </a:rPr>
              <a:t>Sljedeći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grafovi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pokazuju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prvo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utjecaj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izvoza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na</a:t>
            </a:r>
            <a:r>
              <a:rPr lang="en-US" dirty="0" smtClean="0">
                <a:solidFill>
                  <a:srgbClr val="000000"/>
                </a:solidFill>
              </a:rPr>
              <a:t> model a </a:t>
            </a:r>
            <a:r>
              <a:rPr lang="en-US" dirty="0" err="1" smtClean="0">
                <a:solidFill>
                  <a:srgbClr val="000000"/>
                </a:solidFill>
              </a:rPr>
              <a:t>zatim</a:t>
            </a:r>
            <a:r>
              <a:rPr lang="en-US" dirty="0" smtClean="0">
                <a:solidFill>
                  <a:srgbClr val="000000"/>
                </a:solidFill>
              </a:rPr>
              <a:t> i </a:t>
            </a:r>
            <a:r>
              <a:rPr lang="en-US" dirty="0" err="1" smtClean="0">
                <a:solidFill>
                  <a:srgbClr val="000000"/>
                </a:solidFill>
              </a:rPr>
              <a:t>uvoza</a:t>
            </a:r>
            <a:endParaRPr lang="en-US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997" y="2209800"/>
            <a:ext cx="3187700" cy="243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0850" y="2209800"/>
            <a:ext cx="3327400" cy="2501900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177998"/>
              </p:ext>
            </p:extLst>
          </p:nvPr>
        </p:nvGraphicFramePr>
        <p:xfrm>
          <a:off x="2438881" y="5005453"/>
          <a:ext cx="4274757" cy="8282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name="Equation" r:id="rId5" imgW="2032000" imgH="393700" progId="Equation.3">
                  <p:embed/>
                </p:oleObj>
              </mc:Choice>
              <mc:Fallback>
                <p:oleObj name="Equation" r:id="rId5" imgW="20320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38881" y="5005453"/>
                        <a:ext cx="4274757" cy="8282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2301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Uvoz</a:t>
            </a:r>
            <a:r>
              <a:rPr lang="en-US" dirty="0" smtClean="0"/>
              <a:t> </a:t>
            </a:r>
            <a:r>
              <a:rPr lang="en-US" dirty="0" err="1" smtClean="0"/>
              <a:t>prikazujemo</a:t>
            </a:r>
            <a:r>
              <a:rPr lang="en-U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funkciju</a:t>
            </a:r>
            <a:r>
              <a:rPr lang="en-US" dirty="0" smtClean="0"/>
              <a:t> </a:t>
            </a:r>
            <a:r>
              <a:rPr lang="en-US" dirty="0" err="1" smtClean="0"/>
              <a:t>domaće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endParaRPr lang="en-US" dirty="0" smtClean="0"/>
          </a:p>
          <a:p>
            <a:pPr marL="0" indent="0" algn="ctr">
              <a:lnSpc>
                <a:spcPct val="120000"/>
              </a:lnSpc>
              <a:buNone/>
            </a:pPr>
            <a:r>
              <a:rPr lang="en-US" b="1" dirty="0" smtClean="0"/>
              <a:t>U = f(BDP) = u</a:t>
            </a:r>
            <a:r>
              <a:rPr lang="en-US" b="1" baseline="-25000" dirty="0" smtClean="0"/>
              <a:t>0</a:t>
            </a:r>
            <a:r>
              <a:rPr lang="en-US" b="1" dirty="0" smtClean="0"/>
              <a:t> + m*BDP</a:t>
            </a:r>
          </a:p>
          <a:p>
            <a:r>
              <a:rPr lang="en-US" b="1" dirty="0" smtClean="0"/>
              <a:t>m </a:t>
            </a:r>
            <a:r>
              <a:rPr lang="en-US" dirty="0" smtClean="0"/>
              <a:t>=</a:t>
            </a:r>
            <a:r>
              <a:rPr lang="en-US" b="1" dirty="0" smtClean="0"/>
              <a:t> </a:t>
            </a:r>
            <a:r>
              <a:rPr lang="en-US" b="1" dirty="0" err="1" smtClean="0"/>
              <a:t>granična</a:t>
            </a:r>
            <a:r>
              <a:rPr lang="en-US" b="1" dirty="0" smtClean="0"/>
              <a:t> </a:t>
            </a:r>
            <a:r>
              <a:rPr lang="en-US" b="1" dirty="0" err="1" smtClean="0"/>
              <a:t>sklonost</a:t>
            </a:r>
            <a:r>
              <a:rPr lang="en-US" b="1" dirty="0" smtClean="0"/>
              <a:t> </a:t>
            </a:r>
            <a:r>
              <a:rPr lang="en-US" b="1" dirty="0" err="1" smtClean="0"/>
              <a:t>uvozu</a:t>
            </a:r>
            <a:r>
              <a:rPr lang="en-US" b="1" dirty="0" smtClean="0"/>
              <a:t> (</a:t>
            </a:r>
            <a:r>
              <a:rPr lang="en-US" b="1" dirty="0" err="1" smtClean="0"/>
              <a:t>MPm</a:t>
            </a:r>
            <a:r>
              <a:rPr lang="en-US" b="1" dirty="0" smtClean="0"/>
              <a:t> – marginal propensity to import) </a:t>
            </a:r>
            <a:r>
              <a:rPr lang="en-US" dirty="0" smtClean="0"/>
              <a:t>=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koliko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se </a:t>
            </a:r>
            <a:r>
              <a:rPr lang="en-US" dirty="0" err="1" smtClean="0"/>
              <a:t>promijeniti</a:t>
            </a:r>
            <a:r>
              <a:rPr lang="en-US" dirty="0" smtClean="0"/>
              <a:t> </a:t>
            </a:r>
            <a:r>
              <a:rPr lang="en-US" dirty="0" err="1" smtClean="0"/>
              <a:t>uvoz</a:t>
            </a:r>
            <a:r>
              <a:rPr lang="en-US" dirty="0" smtClean="0"/>
              <a:t> </a:t>
            </a:r>
            <a:r>
              <a:rPr lang="en-US" dirty="0" err="1" smtClean="0"/>
              <a:t>uslijed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r>
              <a:rPr lang="en-US" dirty="0" smtClean="0"/>
              <a:t> </a:t>
            </a:r>
            <a:r>
              <a:rPr lang="en-US" dirty="0" err="1" smtClean="0"/>
              <a:t>domaće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jednu</a:t>
            </a:r>
            <a:r>
              <a:rPr lang="en-US" dirty="0" smtClean="0"/>
              <a:t> </a:t>
            </a:r>
            <a:r>
              <a:rPr lang="en-US" dirty="0" err="1" smtClean="0"/>
              <a:t>novčanu</a:t>
            </a:r>
            <a:r>
              <a:rPr lang="en-US" dirty="0" smtClean="0"/>
              <a:t> </a:t>
            </a:r>
            <a:r>
              <a:rPr lang="en-US" dirty="0" err="1" smtClean="0"/>
              <a:t>jedinicu</a:t>
            </a:r>
            <a:endParaRPr lang="en-US" dirty="0" smtClean="0"/>
          </a:p>
          <a:p>
            <a:pPr marL="0" indent="0" algn="ctr">
              <a:lnSpc>
                <a:spcPct val="120000"/>
              </a:lnSpc>
              <a:buNone/>
            </a:pPr>
            <a:r>
              <a:rPr lang="en-US" b="1" dirty="0" err="1" smtClean="0"/>
              <a:t>Multiplikator</a:t>
            </a:r>
            <a:r>
              <a:rPr lang="en-US" b="1" dirty="0" smtClean="0"/>
              <a:t> </a:t>
            </a:r>
            <a:r>
              <a:rPr lang="en-US" b="1" dirty="0" err="1" smtClean="0"/>
              <a:t>izdataka</a:t>
            </a:r>
            <a:r>
              <a:rPr lang="en-US" b="1" dirty="0" smtClean="0"/>
              <a:t> </a:t>
            </a:r>
            <a:r>
              <a:rPr lang="en-US" b="1" dirty="0" err="1" smtClean="0"/>
              <a:t>otvorene</a:t>
            </a:r>
            <a:r>
              <a:rPr lang="en-US" b="1" dirty="0" smtClean="0"/>
              <a:t> </a:t>
            </a:r>
            <a:r>
              <a:rPr lang="en-US" b="1" dirty="0" err="1" smtClean="0"/>
              <a:t>ekonomije</a:t>
            </a:r>
            <a:r>
              <a:rPr lang="en-US" b="1" dirty="0" smtClean="0"/>
              <a:t> = 1/(1 – MPC + </a:t>
            </a:r>
            <a:r>
              <a:rPr lang="en-US" b="1" dirty="0" err="1" smtClean="0"/>
              <a:t>MPm</a:t>
            </a:r>
            <a:r>
              <a:rPr lang="en-US" b="1" dirty="0" smtClean="0"/>
              <a:t>)</a:t>
            </a:r>
          </a:p>
          <a:p>
            <a:r>
              <a:rPr lang="en-US" dirty="0" err="1" smtClean="0"/>
              <a:t>zemlja</a:t>
            </a:r>
            <a:r>
              <a:rPr lang="en-US" dirty="0" smtClean="0"/>
              <a:t> </a:t>
            </a:r>
            <a:r>
              <a:rPr lang="en-US" dirty="0" err="1" smtClean="0"/>
              <a:t>uvozno</a:t>
            </a:r>
            <a:r>
              <a:rPr lang="en-US" dirty="0" smtClean="0"/>
              <a:t> </a:t>
            </a:r>
            <a:r>
              <a:rPr lang="en-US" dirty="0" err="1" smtClean="0"/>
              <a:t>zavisnija</a:t>
            </a:r>
            <a:r>
              <a:rPr lang="en-US" dirty="0" smtClean="0"/>
              <a:t>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 err="1" smtClean="0">
                <a:sym typeface="Wingdings"/>
              </a:rPr>
              <a:t>ve</a:t>
            </a:r>
            <a:r>
              <a:rPr lang="en-US" dirty="0" err="1" smtClean="0">
                <a:sym typeface="Wingdings"/>
              </a:rPr>
              <a:t>ći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MPm</a:t>
            </a:r>
            <a:r>
              <a:rPr lang="en-US" dirty="0" smtClean="0">
                <a:sym typeface="Wingdings"/>
              </a:rPr>
              <a:t>  </a:t>
            </a:r>
            <a:r>
              <a:rPr lang="en-US" dirty="0" err="1" smtClean="0">
                <a:sym typeface="Wingdings"/>
              </a:rPr>
              <a:t>multiplikator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otvorene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ekonomije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postaje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još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manji</a:t>
            </a:r>
            <a:r>
              <a:rPr lang="en-US" dirty="0" smtClean="0">
                <a:sym typeface="Wingdings"/>
              </a:rPr>
              <a:t> od </a:t>
            </a:r>
            <a:r>
              <a:rPr lang="en-US" dirty="0" err="1" smtClean="0">
                <a:sym typeface="Wingdings"/>
              </a:rPr>
              <a:t>multiplikatora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zatvorene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sym typeface="Wingdings"/>
              </a:rPr>
              <a:t>ekonomije</a:t>
            </a:r>
            <a:endParaRPr lang="en-US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995212"/>
              </p:ext>
            </p:extLst>
          </p:nvPr>
        </p:nvGraphicFramePr>
        <p:xfrm>
          <a:off x="3073857" y="5366327"/>
          <a:ext cx="3011150" cy="686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3" imgW="1727200" imgH="393700" progId="Equation.3">
                  <p:embed/>
                </p:oleObj>
              </mc:Choice>
              <mc:Fallback>
                <p:oleObj name="Equation" r:id="rId3" imgW="17272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73857" y="5366327"/>
                        <a:ext cx="3011150" cy="686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6700" y="1981200"/>
            <a:ext cx="3530600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568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Nacionalni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</a:t>
            </a:r>
            <a:r>
              <a:rPr lang="en-US" sz="2800" b="1" dirty="0" err="1" smtClean="0"/>
              <a:t>čuni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Glavnu</a:t>
            </a:r>
            <a:r>
              <a:rPr lang="en-US" dirty="0" smtClean="0"/>
              <a:t> </a:t>
            </a:r>
            <a:r>
              <a:rPr lang="en-US" dirty="0" err="1" smtClean="0"/>
              <a:t>ulogu</a:t>
            </a:r>
            <a:r>
              <a:rPr lang="en-US" dirty="0" smtClean="0"/>
              <a:t> u </a:t>
            </a:r>
            <a:r>
              <a:rPr lang="en-US" dirty="0" err="1" smtClean="0"/>
              <a:t>izradi</a:t>
            </a:r>
            <a:r>
              <a:rPr lang="en-US" dirty="0" smtClean="0"/>
              <a:t> </a:t>
            </a:r>
            <a:r>
              <a:rPr lang="en-US" dirty="0" err="1" smtClean="0"/>
              <a:t>nacionalnih</a:t>
            </a:r>
            <a:r>
              <a:rPr lang="en-US" dirty="0" smtClean="0"/>
              <a:t> </a:t>
            </a:r>
            <a:r>
              <a:rPr lang="en-US" dirty="0" err="1" smtClean="0"/>
              <a:t>računa</a:t>
            </a:r>
            <a:r>
              <a:rPr lang="en-US" dirty="0" smtClean="0"/>
              <a:t> u </a:t>
            </a:r>
            <a:r>
              <a:rPr lang="en-US" dirty="0" err="1" smtClean="0"/>
              <a:t>Hrvatskoj</a:t>
            </a:r>
            <a:r>
              <a:rPr lang="en-US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Državni</a:t>
            </a:r>
            <a:r>
              <a:rPr lang="en-US" dirty="0" smtClean="0"/>
              <a:t> </a:t>
            </a:r>
            <a:r>
              <a:rPr lang="en-US" dirty="0" err="1" smtClean="0"/>
              <a:t>zavod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statistiku</a:t>
            </a:r>
            <a:endParaRPr lang="en-US" dirty="0" smtClean="0"/>
          </a:p>
          <a:p>
            <a:endParaRPr lang="en-US" dirty="0" smtClean="0"/>
          </a:p>
          <a:p>
            <a:r>
              <a:rPr lang="en-US" b="1" dirty="0" smtClean="0"/>
              <a:t>SNA (System of National Accounts) = </a:t>
            </a:r>
            <a:r>
              <a:rPr lang="en-US" b="1" dirty="0" err="1" smtClean="0"/>
              <a:t>sustav</a:t>
            </a:r>
            <a:r>
              <a:rPr lang="en-US" b="1" dirty="0" smtClean="0"/>
              <a:t> </a:t>
            </a:r>
            <a:r>
              <a:rPr lang="en-US" b="1" dirty="0" err="1" smtClean="0"/>
              <a:t>nacionalnih</a:t>
            </a:r>
            <a:r>
              <a:rPr lang="en-US" b="1" dirty="0" smtClean="0"/>
              <a:t> </a:t>
            </a:r>
            <a:r>
              <a:rPr lang="en-US" b="1" dirty="0" err="1" smtClean="0"/>
              <a:t>ra</a:t>
            </a:r>
            <a:r>
              <a:rPr lang="en-US" b="1" dirty="0" err="1" smtClean="0"/>
              <a:t>čuna</a:t>
            </a:r>
            <a:r>
              <a:rPr lang="en-US" dirty="0" smtClean="0"/>
              <a:t> = 1993. </a:t>
            </a:r>
            <a:r>
              <a:rPr lang="en-US" dirty="0" err="1" smtClean="0"/>
              <a:t>izradili</a:t>
            </a:r>
            <a:r>
              <a:rPr lang="en-US" dirty="0" smtClean="0"/>
              <a:t> UN, MMF, </a:t>
            </a:r>
            <a:r>
              <a:rPr lang="en-US" dirty="0" err="1" smtClean="0"/>
              <a:t>Svjetska</a:t>
            </a:r>
            <a:r>
              <a:rPr lang="en-US" dirty="0" smtClean="0"/>
              <a:t> </a:t>
            </a:r>
            <a:r>
              <a:rPr lang="en-US" dirty="0" err="1" smtClean="0"/>
              <a:t>banka</a:t>
            </a:r>
            <a:r>
              <a:rPr lang="en-US" dirty="0" smtClean="0"/>
              <a:t> i OECD; UN </a:t>
            </a:r>
            <a:r>
              <a:rPr lang="en-US" dirty="0" err="1" smtClean="0"/>
              <a:t>preporuča</a:t>
            </a:r>
            <a:r>
              <a:rPr lang="en-US" dirty="0" smtClean="0"/>
              <a:t> </a:t>
            </a:r>
            <a:r>
              <a:rPr lang="en-US" dirty="0" err="1" smtClean="0"/>
              <a:t>svim</a:t>
            </a:r>
            <a:r>
              <a:rPr lang="en-US" dirty="0" smtClean="0"/>
              <a:t> </a:t>
            </a:r>
            <a:r>
              <a:rPr lang="en-US" dirty="0" err="1" smtClean="0"/>
              <a:t>zemljama</a:t>
            </a:r>
            <a:r>
              <a:rPr lang="en-US" dirty="0" smtClean="0"/>
              <a:t> </a:t>
            </a:r>
            <a:r>
              <a:rPr lang="en-US" dirty="0" err="1" smtClean="0"/>
              <a:t>članicama</a:t>
            </a:r>
            <a:r>
              <a:rPr lang="en-US" dirty="0" smtClean="0"/>
              <a:t> </a:t>
            </a:r>
            <a:r>
              <a:rPr lang="en-US" dirty="0" err="1" smtClean="0"/>
              <a:t>primjenu</a:t>
            </a:r>
            <a:r>
              <a:rPr lang="en-US" dirty="0" smtClean="0"/>
              <a:t> SNA </a:t>
            </a:r>
            <a:r>
              <a:rPr lang="en-US" dirty="0" err="1" smtClean="0"/>
              <a:t>kako</a:t>
            </a:r>
            <a:r>
              <a:rPr lang="en-US" dirty="0" smtClean="0"/>
              <a:t> bi se </a:t>
            </a:r>
            <a:r>
              <a:rPr lang="en-US" dirty="0" err="1" smtClean="0"/>
              <a:t>postigla</a:t>
            </a:r>
            <a:r>
              <a:rPr lang="en-US" dirty="0" smtClean="0"/>
              <a:t> </a:t>
            </a:r>
            <a:r>
              <a:rPr lang="en-US" dirty="0" err="1" smtClean="0"/>
              <a:t>međunarodna</a:t>
            </a:r>
            <a:r>
              <a:rPr lang="en-US" dirty="0" smtClean="0"/>
              <a:t> </a:t>
            </a:r>
            <a:r>
              <a:rPr lang="en-US" dirty="0" err="1" smtClean="0"/>
              <a:t>usporedivost</a:t>
            </a:r>
            <a:r>
              <a:rPr lang="en-US" dirty="0" smtClean="0"/>
              <a:t> </a:t>
            </a:r>
            <a:r>
              <a:rPr lang="en-US" dirty="0" err="1" smtClean="0"/>
              <a:t>podataka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20845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SNA</a:t>
            </a:r>
            <a:r>
              <a:rPr lang="en-US" dirty="0" smtClean="0"/>
              <a:t> se </a:t>
            </a:r>
            <a:r>
              <a:rPr lang="en-US" dirty="0" err="1" smtClean="0"/>
              <a:t>dijeli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4 </a:t>
            </a:r>
            <a:r>
              <a:rPr lang="en-US" dirty="0" err="1" smtClean="0"/>
              <a:t>kategorije</a:t>
            </a:r>
            <a:r>
              <a:rPr lang="en-US" dirty="0" smtClean="0"/>
              <a:t>:</a:t>
            </a:r>
          </a:p>
          <a:p>
            <a:pPr marL="777240" lvl="1" indent="-457200">
              <a:buFont typeface="+mj-lt"/>
              <a:buAutoNum type="arabicPeriod"/>
            </a:pPr>
            <a:r>
              <a:rPr lang="en-US" b="1" dirty="0" err="1" smtClean="0"/>
              <a:t>Ra</a:t>
            </a:r>
            <a:r>
              <a:rPr lang="en-US" b="1" dirty="0" err="1" smtClean="0"/>
              <a:t>čun</a:t>
            </a:r>
            <a:r>
              <a:rPr lang="en-US" b="1" dirty="0" smtClean="0"/>
              <a:t> </a:t>
            </a:r>
            <a:r>
              <a:rPr lang="en-US" b="1" dirty="0" err="1" smtClean="0"/>
              <a:t>proizvodnje</a:t>
            </a:r>
            <a:r>
              <a:rPr lang="en-US" dirty="0" smtClean="0"/>
              <a:t> – </a:t>
            </a:r>
            <a:r>
              <a:rPr lang="en-US" dirty="0" err="1" smtClean="0"/>
              <a:t>tijek</a:t>
            </a:r>
            <a:r>
              <a:rPr lang="en-US" dirty="0" smtClean="0"/>
              <a:t> </a:t>
            </a:r>
            <a:r>
              <a:rPr lang="en-US" dirty="0" err="1" smtClean="0"/>
              <a:t>roba</a:t>
            </a:r>
            <a:r>
              <a:rPr lang="en-US" dirty="0" smtClean="0"/>
              <a:t> i </a:t>
            </a:r>
            <a:r>
              <a:rPr lang="en-US" dirty="0" err="1" smtClean="0"/>
              <a:t>usluga</a:t>
            </a:r>
            <a:endParaRPr lang="en-US" dirty="0" smtClean="0"/>
          </a:p>
          <a:p>
            <a:pPr marL="777240" lvl="1" indent="-457200">
              <a:buFont typeface="+mj-lt"/>
              <a:buAutoNum type="arabicPeriod"/>
            </a:pPr>
            <a:r>
              <a:rPr lang="en-US" b="1" dirty="0" err="1" smtClean="0"/>
              <a:t>Račun</a:t>
            </a:r>
            <a:r>
              <a:rPr lang="en-US" b="1" dirty="0" smtClean="0"/>
              <a:t> </a:t>
            </a:r>
            <a:r>
              <a:rPr lang="en-US" b="1" dirty="0" err="1" smtClean="0"/>
              <a:t>financijskih</a:t>
            </a:r>
            <a:r>
              <a:rPr lang="en-US" b="1" dirty="0" smtClean="0"/>
              <a:t> </a:t>
            </a:r>
            <a:r>
              <a:rPr lang="en-US" b="1" dirty="0" err="1" smtClean="0"/>
              <a:t>transakcija</a:t>
            </a:r>
            <a:r>
              <a:rPr lang="en-US" dirty="0" smtClean="0"/>
              <a:t> – </a:t>
            </a:r>
            <a:r>
              <a:rPr lang="en-US" dirty="0" err="1" smtClean="0"/>
              <a:t>tijek</a:t>
            </a:r>
            <a:r>
              <a:rPr lang="en-US" dirty="0" smtClean="0"/>
              <a:t> </a:t>
            </a:r>
            <a:r>
              <a:rPr lang="en-US" dirty="0" err="1" smtClean="0"/>
              <a:t>novca</a:t>
            </a:r>
            <a:endParaRPr lang="en-US" dirty="0" smtClean="0"/>
          </a:p>
          <a:p>
            <a:pPr marL="777240" lvl="1" indent="-457200">
              <a:buFont typeface="+mj-lt"/>
              <a:buAutoNum type="arabicPeriod"/>
            </a:pPr>
            <a:r>
              <a:rPr lang="en-US" b="1" dirty="0" smtClean="0"/>
              <a:t>Input-output </a:t>
            </a:r>
            <a:r>
              <a:rPr lang="en-US" b="1" dirty="0" err="1" smtClean="0"/>
              <a:t>tablica</a:t>
            </a:r>
            <a:r>
              <a:rPr lang="en-US" dirty="0" smtClean="0"/>
              <a:t> – </a:t>
            </a:r>
            <a:r>
              <a:rPr lang="en-US" dirty="0" err="1" smtClean="0"/>
              <a:t>ovisnost</a:t>
            </a:r>
            <a:r>
              <a:rPr lang="en-US" dirty="0" smtClean="0"/>
              <a:t> </a:t>
            </a:r>
            <a:r>
              <a:rPr lang="en-US" dirty="0" err="1" smtClean="0"/>
              <a:t>među</a:t>
            </a:r>
            <a:r>
              <a:rPr lang="en-US" dirty="0" smtClean="0"/>
              <a:t> </a:t>
            </a:r>
            <a:r>
              <a:rPr lang="en-US" dirty="0" err="1" smtClean="0"/>
              <a:t>proizvodnim</a:t>
            </a:r>
            <a:r>
              <a:rPr lang="en-US" dirty="0" smtClean="0"/>
              <a:t> </a:t>
            </a:r>
            <a:r>
              <a:rPr lang="en-US" dirty="0" err="1" smtClean="0"/>
              <a:t>sektorima</a:t>
            </a:r>
            <a:endParaRPr lang="en-US" dirty="0" smtClean="0"/>
          </a:p>
          <a:p>
            <a:pPr marL="777240" lvl="1" indent="-457200">
              <a:buFont typeface="+mj-lt"/>
              <a:buAutoNum type="arabicPeriod"/>
            </a:pPr>
            <a:r>
              <a:rPr lang="en-US" b="1" dirty="0" err="1" smtClean="0"/>
              <a:t>Bilanca</a:t>
            </a:r>
            <a:r>
              <a:rPr lang="en-US" b="1" dirty="0" smtClean="0"/>
              <a:t> </a:t>
            </a:r>
            <a:r>
              <a:rPr lang="en-US" b="1" dirty="0" err="1" smtClean="0"/>
              <a:t>nacionalnog</a:t>
            </a:r>
            <a:r>
              <a:rPr lang="en-US" b="1" dirty="0" smtClean="0"/>
              <a:t> </a:t>
            </a:r>
            <a:r>
              <a:rPr lang="en-US" b="1" dirty="0" err="1" smtClean="0"/>
              <a:t>bogatstva</a:t>
            </a:r>
            <a:r>
              <a:rPr lang="en-US" dirty="0" smtClean="0"/>
              <a:t> – </a:t>
            </a:r>
            <a:r>
              <a:rPr lang="en-US" dirty="0" err="1" smtClean="0"/>
              <a:t>računu</a:t>
            </a:r>
            <a:r>
              <a:rPr lang="en-US" dirty="0" smtClean="0"/>
              <a:t> </a:t>
            </a:r>
            <a:r>
              <a:rPr lang="en-US" dirty="0" err="1" smtClean="0"/>
              <a:t>aktivnosti</a:t>
            </a:r>
            <a:r>
              <a:rPr lang="en-US" dirty="0" smtClean="0"/>
              <a:t> </a:t>
            </a:r>
            <a:r>
              <a:rPr lang="en-US" dirty="0" err="1" smtClean="0"/>
              <a:t>tekuće</a:t>
            </a:r>
            <a:r>
              <a:rPr lang="en-US" dirty="0" smtClean="0"/>
              <a:t> </a:t>
            </a:r>
            <a:r>
              <a:rPr lang="en-US" dirty="0" err="1" smtClean="0"/>
              <a:t>godine</a:t>
            </a:r>
            <a:r>
              <a:rPr lang="en-US" dirty="0" smtClean="0"/>
              <a:t> </a:t>
            </a:r>
            <a:r>
              <a:rPr lang="en-US" dirty="0" err="1" smtClean="0"/>
              <a:t>dodaje</a:t>
            </a:r>
            <a:r>
              <a:rPr lang="en-US" dirty="0" smtClean="0"/>
              <a:t> se 	</a:t>
            </a:r>
            <a:r>
              <a:rPr lang="en-US" dirty="0" err="1" smtClean="0"/>
              <a:t>rezultat</a:t>
            </a:r>
            <a:r>
              <a:rPr lang="en-US" dirty="0" smtClean="0"/>
              <a:t> </a:t>
            </a:r>
            <a:r>
              <a:rPr lang="en-US" dirty="0" err="1" smtClean="0"/>
              <a:t>ekonomske</a:t>
            </a:r>
            <a:r>
              <a:rPr lang="en-US" dirty="0" smtClean="0"/>
              <a:t> </a:t>
            </a:r>
            <a:r>
              <a:rPr lang="en-US" dirty="0" err="1" smtClean="0"/>
              <a:t>aktivnosti</a:t>
            </a:r>
            <a:r>
              <a:rPr lang="en-US" dirty="0" smtClean="0"/>
              <a:t> </a:t>
            </a:r>
            <a:r>
              <a:rPr lang="en-US" dirty="0" err="1" smtClean="0"/>
              <a:t>prijašnjih</a:t>
            </a:r>
            <a:r>
              <a:rPr lang="en-US" dirty="0" smtClean="0"/>
              <a:t> </a:t>
            </a:r>
            <a:r>
              <a:rPr lang="en-US" dirty="0" err="1" smtClean="0"/>
              <a:t>razdoblja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Klju</a:t>
            </a:r>
            <a:r>
              <a:rPr lang="en-US" dirty="0" err="1" smtClean="0"/>
              <a:t>čna</a:t>
            </a:r>
            <a:r>
              <a:rPr lang="en-US" dirty="0" smtClean="0"/>
              <a:t> </a:t>
            </a:r>
            <a:r>
              <a:rPr lang="en-US" dirty="0" err="1" smtClean="0"/>
              <a:t>mjera</a:t>
            </a:r>
            <a:r>
              <a:rPr lang="en-US" dirty="0" smtClean="0"/>
              <a:t> </a:t>
            </a:r>
            <a:r>
              <a:rPr lang="en-US" dirty="0" err="1" smtClean="0"/>
              <a:t>ekonomske</a:t>
            </a:r>
            <a:r>
              <a:rPr lang="en-US" dirty="0" smtClean="0"/>
              <a:t> </a:t>
            </a:r>
            <a:r>
              <a:rPr lang="en-US" dirty="0" err="1" smtClean="0"/>
              <a:t>aktivnosti</a:t>
            </a:r>
            <a:r>
              <a:rPr lang="en-US" dirty="0" smtClean="0"/>
              <a:t> je </a:t>
            </a:r>
            <a:r>
              <a:rPr lang="en-US" b="1" dirty="0" smtClean="0"/>
              <a:t>BDP</a:t>
            </a:r>
          </a:p>
          <a:p>
            <a:r>
              <a:rPr lang="en-US" dirty="0" err="1" smtClean="0"/>
              <a:t>Prisjetite</a:t>
            </a:r>
            <a:r>
              <a:rPr lang="en-US" dirty="0" smtClean="0"/>
              <a:t> se </a:t>
            </a:r>
            <a:r>
              <a:rPr lang="en-US" dirty="0" err="1" smtClean="0"/>
              <a:t>definicije</a:t>
            </a:r>
            <a:r>
              <a:rPr lang="en-US" dirty="0" smtClean="0"/>
              <a:t> BDP-a (3 </a:t>
            </a:r>
            <a:r>
              <a:rPr lang="en-US" dirty="0" err="1" smtClean="0"/>
              <a:t>načina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577" y="555175"/>
            <a:ext cx="9162577" cy="28334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428999"/>
            <a:ext cx="9144001" cy="2023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946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u="sng" dirty="0" err="1" smtClean="0"/>
              <a:t>Osobna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potrošnja</a:t>
            </a:r>
            <a:r>
              <a:rPr lang="en-US" sz="2800" b="1" u="sng" dirty="0" smtClean="0"/>
              <a:t> i </a:t>
            </a:r>
            <a:r>
              <a:rPr lang="en-US" sz="2800" b="1" u="sng" dirty="0" err="1" smtClean="0"/>
              <a:t>štednja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kućanstva</a:t>
            </a:r>
            <a:endParaRPr lang="en-US" sz="2800" b="1" u="sng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u="sng" dirty="0" err="1" smtClean="0"/>
              <a:t>Potrošnja</a:t>
            </a:r>
            <a:endParaRPr lang="en-US" b="1" u="sng" dirty="0"/>
          </a:p>
          <a:p>
            <a:r>
              <a:rPr lang="en-US" dirty="0" err="1" smtClean="0"/>
              <a:t>Izdatci</a:t>
            </a:r>
            <a:r>
              <a:rPr lang="en-US" dirty="0" smtClean="0"/>
              <a:t> </a:t>
            </a:r>
            <a:r>
              <a:rPr lang="en-US" dirty="0" err="1" smtClean="0"/>
              <a:t>kućanstva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kupnju</a:t>
            </a:r>
            <a:r>
              <a:rPr lang="en-US" dirty="0" smtClean="0"/>
              <a:t> </a:t>
            </a:r>
            <a:r>
              <a:rPr lang="en-US" dirty="0" err="1" smtClean="0"/>
              <a:t>finalnih</a:t>
            </a:r>
            <a:r>
              <a:rPr lang="en-US" dirty="0" smtClean="0"/>
              <a:t> </a:t>
            </a:r>
            <a:r>
              <a:rPr lang="en-US" dirty="0" err="1" smtClean="0"/>
              <a:t>dobara</a:t>
            </a:r>
            <a:r>
              <a:rPr lang="en-US" dirty="0" smtClean="0"/>
              <a:t> i </a:t>
            </a:r>
            <a:r>
              <a:rPr lang="en-US" dirty="0" err="1" smtClean="0"/>
              <a:t>usluga</a:t>
            </a:r>
            <a:endParaRPr lang="en-US" dirty="0" smtClean="0"/>
          </a:p>
          <a:p>
            <a:r>
              <a:rPr lang="en-US" dirty="0" err="1" smtClean="0"/>
              <a:t>Najveća</a:t>
            </a:r>
            <a:r>
              <a:rPr lang="en-US" dirty="0" smtClean="0"/>
              <a:t> </a:t>
            </a:r>
            <a:r>
              <a:rPr lang="en-US" dirty="0" err="1" smtClean="0"/>
              <a:t>komponenta</a:t>
            </a:r>
            <a:r>
              <a:rPr lang="en-US" dirty="0" smtClean="0"/>
              <a:t> </a:t>
            </a:r>
            <a:r>
              <a:rPr lang="en-US" dirty="0" err="1" smtClean="0"/>
              <a:t>agregatne</a:t>
            </a:r>
            <a:r>
              <a:rPr lang="en-US" dirty="0" smtClean="0"/>
              <a:t> </a:t>
            </a:r>
            <a:r>
              <a:rPr lang="en-US" dirty="0" err="1" smtClean="0"/>
              <a:t>potražnje</a:t>
            </a:r>
            <a:r>
              <a:rPr lang="en-US" dirty="0" smtClean="0"/>
              <a:t> (~ 60%)</a:t>
            </a:r>
          </a:p>
          <a:p>
            <a:endParaRPr lang="en-US" dirty="0"/>
          </a:p>
          <a:p>
            <a:r>
              <a:rPr lang="en-US" dirty="0" err="1" smtClean="0"/>
              <a:t>Glavne</a:t>
            </a:r>
            <a:r>
              <a:rPr lang="en-US" dirty="0" smtClean="0"/>
              <a:t> </a:t>
            </a:r>
            <a:r>
              <a:rPr lang="en-US" dirty="0" err="1" smtClean="0"/>
              <a:t>kategorije</a:t>
            </a:r>
            <a:r>
              <a:rPr lang="en-US" dirty="0" smtClean="0"/>
              <a:t> </a:t>
            </a:r>
            <a:r>
              <a:rPr lang="en-US" dirty="0" err="1" smtClean="0"/>
              <a:t>osobne</a:t>
            </a:r>
            <a:r>
              <a:rPr lang="en-US" dirty="0" smtClean="0"/>
              <a:t> </a:t>
            </a:r>
            <a:r>
              <a:rPr lang="en-US" dirty="0" err="1" smtClean="0"/>
              <a:t>potrošnje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: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Potrošna</a:t>
            </a:r>
            <a:r>
              <a:rPr lang="en-US" dirty="0" smtClean="0"/>
              <a:t> dobra (</a:t>
            </a:r>
            <a:r>
              <a:rPr lang="en-US" dirty="0" err="1" smtClean="0"/>
              <a:t>hrana</a:t>
            </a:r>
            <a:r>
              <a:rPr lang="en-US" dirty="0" smtClean="0"/>
              <a:t>, </a:t>
            </a:r>
            <a:r>
              <a:rPr lang="en-US" dirty="0" err="1" smtClean="0"/>
              <a:t>odjeća</a:t>
            </a:r>
            <a:r>
              <a:rPr lang="en-US" dirty="0" smtClean="0"/>
              <a:t>, </a:t>
            </a:r>
            <a:r>
              <a:rPr lang="en-US" dirty="0" err="1" smtClean="0"/>
              <a:t>obuća</a:t>
            </a:r>
            <a:r>
              <a:rPr lang="en-US" dirty="0" smtClean="0"/>
              <a:t>, </a:t>
            </a:r>
            <a:r>
              <a:rPr lang="en-US" dirty="0" err="1" smtClean="0"/>
              <a:t>energija</a:t>
            </a:r>
            <a:r>
              <a:rPr lang="en-US" dirty="0" smtClean="0"/>
              <a:t>)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Trajna</a:t>
            </a:r>
            <a:r>
              <a:rPr lang="en-US" dirty="0" smtClean="0"/>
              <a:t> dobra (</a:t>
            </a:r>
            <a:r>
              <a:rPr lang="en-US" dirty="0" err="1" smtClean="0"/>
              <a:t>oprema</a:t>
            </a:r>
            <a:r>
              <a:rPr lang="en-US" dirty="0" smtClean="0"/>
              <a:t>, </a:t>
            </a:r>
            <a:r>
              <a:rPr lang="en-US" dirty="0" err="1" smtClean="0"/>
              <a:t>vozila</a:t>
            </a:r>
            <a:r>
              <a:rPr lang="en-US" dirty="0" smtClean="0"/>
              <a:t>, </a:t>
            </a:r>
            <a:r>
              <a:rPr lang="en-US" dirty="0" err="1" smtClean="0"/>
              <a:t>itd</a:t>
            </a:r>
            <a:r>
              <a:rPr lang="en-US" dirty="0" smtClean="0"/>
              <a:t>.)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Usluge</a:t>
            </a:r>
            <a:r>
              <a:rPr lang="en-US" dirty="0" smtClean="0"/>
              <a:t> (</a:t>
            </a:r>
            <a:r>
              <a:rPr lang="en-US" dirty="0" err="1" smtClean="0"/>
              <a:t>stanovanje</a:t>
            </a:r>
            <a:r>
              <a:rPr lang="en-US" dirty="0" smtClean="0"/>
              <a:t>, </a:t>
            </a:r>
            <a:r>
              <a:rPr lang="en-US" dirty="0" err="1" smtClean="0"/>
              <a:t>prijevoz</a:t>
            </a:r>
            <a:r>
              <a:rPr lang="en-US" dirty="0" smtClean="0"/>
              <a:t>, </a:t>
            </a:r>
            <a:r>
              <a:rPr lang="en-US" dirty="0" err="1" smtClean="0"/>
              <a:t>rekreacija</a:t>
            </a:r>
            <a:r>
              <a:rPr lang="en-US" dirty="0" smtClean="0"/>
              <a:t>, </a:t>
            </a:r>
            <a:r>
              <a:rPr lang="en-US" dirty="0" err="1" smtClean="0"/>
              <a:t>zdravstvena</a:t>
            </a:r>
            <a:r>
              <a:rPr lang="en-US" dirty="0" smtClean="0"/>
              <a:t> </a:t>
            </a:r>
            <a:r>
              <a:rPr lang="en-US" dirty="0" err="1" smtClean="0"/>
              <a:t>zaštita</a:t>
            </a:r>
            <a:r>
              <a:rPr lang="en-US" dirty="0" smtClean="0"/>
              <a:t>, </a:t>
            </a:r>
            <a:r>
              <a:rPr lang="en-US" dirty="0" err="1" smtClean="0"/>
              <a:t>itd</a:t>
            </a:r>
            <a:r>
              <a:rPr lang="en-US" dirty="0" smtClean="0"/>
              <a:t>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4568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Štednja</a:t>
            </a:r>
            <a:r>
              <a:rPr lang="en-US" dirty="0" smtClean="0"/>
              <a:t> se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definirati</a:t>
            </a:r>
            <a:r>
              <a:rPr lang="en-U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nepotrošeni</a:t>
            </a:r>
            <a:r>
              <a:rPr lang="en-US" dirty="0" smtClean="0"/>
              <a:t> </a:t>
            </a:r>
            <a:r>
              <a:rPr lang="en-US" dirty="0" err="1" smtClean="0"/>
              <a:t>dio</a:t>
            </a:r>
            <a:r>
              <a:rPr lang="en-US" dirty="0" smtClean="0"/>
              <a:t> </a:t>
            </a:r>
            <a:r>
              <a:rPr lang="en-US" dirty="0" err="1" smtClean="0"/>
              <a:t>raspoloživog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endParaRPr lang="en-US" dirty="0" smtClean="0"/>
          </a:p>
          <a:p>
            <a:endParaRPr lang="en-US" dirty="0"/>
          </a:p>
          <a:p>
            <a:r>
              <a:rPr lang="en-US" b="1" dirty="0" err="1" smtClean="0"/>
              <a:t>Raspoloživi</a:t>
            </a:r>
            <a:r>
              <a:rPr lang="en-US" b="1" dirty="0" smtClean="0"/>
              <a:t> </a:t>
            </a:r>
            <a:r>
              <a:rPr lang="en-US" b="1" dirty="0" err="1" smtClean="0"/>
              <a:t>dohodak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zarađeni</a:t>
            </a:r>
            <a:r>
              <a:rPr lang="en-US" dirty="0" smtClean="0"/>
              <a:t> </a:t>
            </a:r>
            <a:r>
              <a:rPr lang="en-US" dirty="0" err="1" smtClean="0"/>
              <a:t>dohodak</a:t>
            </a:r>
            <a:r>
              <a:rPr lang="en-US" dirty="0" smtClean="0"/>
              <a:t> </a:t>
            </a:r>
            <a:r>
              <a:rPr lang="en-US" dirty="0" err="1" smtClean="0"/>
              <a:t>umanjen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poreze</a:t>
            </a:r>
            <a:r>
              <a:rPr lang="en-US" dirty="0" smtClean="0"/>
              <a:t> i </a:t>
            </a:r>
            <a:r>
              <a:rPr lang="en-US" dirty="0" err="1" smtClean="0"/>
              <a:t>uvećan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transfere</a:t>
            </a:r>
            <a:r>
              <a:rPr lang="en-US" dirty="0" smtClean="0"/>
              <a:t> (</a:t>
            </a:r>
            <a:r>
              <a:rPr lang="en-US" dirty="0" err="1" smtClean="0"/>
              <a:t>Yd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DI)</a:t>
            </a:r>
          </a:p>
          <a:p>
            <a:endParaRPr lang="en-US" dirty="0" smtClean="0"/>
          </a:p>
          <a:p>
            <a:pPr marL="0" indent="0" algn="ctr">
              <a:buNone/>
            </a:pPr>
            <a:r>
              <a:rPr lang="en-US" sz="2800" b="1" dirty="0" err="1" smtClean="0"/>
              <a:t>Yd</a:t>
            </a:r>
            <a:r>
              <a:rPr lang="en-US" sz="2800" b="1" dirty="0" smtClean="0"/>
              <a:t> = Y – T + </a:t>
            </a:r>
            <a:r>
              <a:rPr lang="en-US" sz="2800" b="1" dirty="0" err="1" smtClean="0"/>
              <a:t>Tr</a:t>
            </a:r>
            <a:endParaRPr lang="en-US" sz="28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544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u="sng" dirty="0" err="1" smtClean="0"/>
              <a:t>Faktori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utjecaja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na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osobnu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potrošnju</a:t>
            </a:r>
            <a:endParaRPr lang="en-US" sz="2800" b="1" u="sng" dirty="0" smtClean="0"/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b="1" dirty="0" err="1" smtClean="0"/>
              <a:t>Raspoloživi</a:t>
            </a:r>
            <a:r>
              <a:rPr lang="en-US" b="1" dirty="0" smtClean="0"/>
              <a:t> </a:t>
            </a:r>
            <a:r>
              <a:rPr lang="en-US" b="1" dirty="0" err="1" smtClean="0"/>
              <a:t>dohodak</a:t>
            </a:r>
            <a:r>
              <a:rPr lang="en-US" b="1" dirty="0" smtClean="0"/>
              <a:t> u </a:t>
            </a:r>
            <a:r>
              <a:rPr lang="en-US" b="1" dirty="0" err="1" smtClean="0"/>
              <a:t>tekućem</a:t>
            </a:r>
            <a:r>
              <a:rPr lang="en-US" b="1" dirty="0"/>
              <a:t> </a:t>
            </a:r>
            <a:r>
              <a:rPr lang="en-US" b="1" dirty="0" err="1" smtClean="0"/>
              <a:t>razdoblju</a:t>
            </a:r>
            <a:endParaRPr lang="en-US" b="1" dirty="0" smtClean="0"/>
          </a:p>
          <a:p>
            <a:pPr lvl="1"/>
            <a:r>
              <a:rPr lang="en-US" sz="2400" b="1" dirty="0" smtClean="0"/>
              <a:t>DI </a:t>
            </a:r>
            <a:r>
              <a:rPr lang="en-US" sz="2400" b="1" dirty="0"/>
              <a:t>= Y – T + </a:t>
            </a:r>
            <a:r>
              <a:rPr lang="en-US" sz="2400" b="1" dirty="0" err="1"/>
              <a:t>Tr</a:t>
            </a:r>
            <a:endParaRPr lang="en-US" sz="2400" b="1" dirty="0"/>
          </a:p>
          <a:p>
            <a:pPr lvl="1"/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tekući</a:t>
            </a:r>
            <a:r>
              <a:rPr lang="en-US" dirty="0" smtClean="0"/>
              <a:t> </a:t>
            </a:r>
            <a:r>
              <a:rPr lang="en-US" dirty="0" err="1" smtClean="0"/>
              <a:t>dohodak</a:t>
            </a:r>
            <a:r>
              <a:rPr lang="en-US" dirty="0" smtClean="0"/>
              <a:t> </a:t>
            </a:r>
            <a:r>
              <a:rPr lang="en-US" dirty="0" err="1" smtClean="0"/>
              <a:t>raste</a:t>
            </a:r>
            <a:r>
              <a:rPr lang="en-US" dirty="0" smtClean="0"/>
              <a:t>, </a:t>
            </a:r>
            <a:r>
              <a:rPr lang="en-US" dirty="0" err="1" smtClean="0"/>
              <a:t>raste</a:t>
            </a:r>
            <a:r>
              <a:rPr lang="en-US" dirty="0" smtClean="0"/>
              <a:t> i </a:t>
            </a:r>
            <a:r>
              <a:rPr lang="en-US" dirty="0" err="1" smtClean="0"/>
              <a:t>raspoloživi</a:t>
            </a:r>
            <a:endParaRPr lang="en-US" dirty="0" smtClean="0"/>
          </a:p>
          <a:p>
            <a:pPr lvl="1"/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porezi</a:t>
            </a:r>
            <a:r>
              <a:rPr lang="en-US" dirty="0" smtClean="0"/>
              <a:t> </a:t>
            </a:r>
            <a:r>
              <a:rPr lang="en-US" dirty="0" err="1" smtClean="0"/>
              <a:t>rastu</a:t>
            </a:r>
            <a:r>
              <a:rPr lang="en-US" dirty="0" smtClean="0"/>
              <a:t>,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raspoloživi</a:t>
            </a:r>
            <a:r>
              <a:rPr lang="en-US" dirty="0" smtClean="0"/>
              <a:t> </a:t>
            </a:r>
            <a:r>
              <a:rPr lang="en-US" dirty="0" err="1" smtClean="0"/>
              <a:t>dohodak</a:t>
            </a:r>
            <a:endParaRPr lang="en-US" dirty="0" smtClean="0"/>
          </a:p>
          <a:p>
            <a:pPr lvl="1"/>
            <a:r>
              <a:rPr lang="en-US" dirty="0" err="1" smtClean="0"/>
              <a:t>Transferi</a:t>
            </a:r>
            <a:r>
              <a:rPr lang="en-US" dirty="0" smtClean="0"/>
              <a:t> (</a:t>
            </a:r>
            <a:r>
              <a:rPr lang="en-US" dirty="0" err="1" smtClean="0"/>
              <a:t>naknade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nezaposlenost</a:t>
            </a:r>
            <a:r>
              <a:rPr lang="en-US" dirty="0" smtClean="0"/>
              <a:t>, </a:t>
            </a:r>
            <a:r>
              <a:rPr lang="en-US" dirty="0" err="1" smtClean="0"/>
              <a:t>naknade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rodilje</a:t>
            </a:r>
            <a:r>
              <a:rPr lang="en-US" dirty="0" smtClean="0"/>
              <a:t>, </a:t>
            </a:r>
            <a:r>
              <a:rPr lang="en-US" dirty="0" err="1" smtClean="0"/>
              <a:t>itd</a:t>
            </a:r>
            <a:r>
              <a:rPr lang="en-US" dirty="0" smtClean="0"/>
              <a:t>.) </a:t>
            </a:r>
            <a:r>
              <a:rPr lang="en-US" dirty="0" err="1" smtClean="0"/>
              <a:t>povećavaju</a:t>
            </a:r>
            <a:r>
              <a:rPr lang="en-US" dirty="0" smtClean="0"/>
              <a:t> </a:t>
            </a:r>
            <a:r>
              <a:rPr lang="en-US" dirty="0" err="1" smtClean="0"/>
              <a:t>raspoloživi</a:t>
            </a:r>
            <a:r>
              <a:rPr lang="en-US" dirty="0" smtClean="0"/>
              <a:t> </a:t>
            </a:r>
            <a:r>
              <a:rPr lang="en-US" dirty="0" err="1" smtClean="0"/>
              <a:t>dohodak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b="1" dirty="0" err="1" smtClean="0"/>
              <a:t>Trajni</a:t>
            </a:r>
            <a:r>
              <a:rPr lang="en-US" b="1" dirty="0" smtClean="0"/>
              <a:t> </a:t>
            </a:r>
            <a:r>
              <a:rPr lang="en-US" b="1" dirty="0" err="1" smtClean="0"/>
              <a:t>dohodak</a:t>
            </a:r>
            <a:endParaRPr lang="en-US" b="1" dirty="0" smtClean="0"/>
          </a:p>
          <a:p>
            <a:pPr lvl="1"/>
            <a:r>
              <a:rPr lang="en-US" dirty="0" err="1" smtClean="0"/>
              <a:t>Dugoročna</a:t>
            </a:r>
            <a:r>
              <a:rPr lang="en-US" dirty="0" smtClean="0"/>
              <a:t> </a:t>
            </a:r>
            <a:r>
              <a:rPr lang="en-US" dirty="0" err="1" smtClean="0"/>
              <a:t>razina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r>
              <a:rPr lang="en-US" dirty="0" smtClean="0"/>
              <a:t> (</a:t>
            </a:r>
            <a:r>
              <a:rPr lang="en-US" dirty="0" err="1" smtClean="0"/>
              <a:t>uklonjeni</a:t>
            </a:r>
            <a:r>
              <a:rPr lang="en-US" dirty="0" smtClean="0"/>
              <a:t> </a:t>
            </a:r>
            <a:r>
              <a:rPr lang="en-US" dirty="0" err="1" smtClean="0"/>
              <a:t>utjecaji</a:t>
            </a:r>
            <a:r>
              <a:rPr lang="en-US" dirty="0" smtClean="0"/>
              <a:t> </a:t>
            </a:r>
            <a:r>
              <a:rPr lang="en-US" dirty="0" err="1" smtClean="0"/>
              <a:t>neočekivanih</a:t>
            </a:r>
            <a:r>
              <a:rPr lang="en-US" dirty="0" smtClean="0"/>
              <a:t> </a:t>
            </a:r>
            <a:r>
              <a:rPr lang="en-US" dirty="0" err="1" smtClean="0"/>
              <a:t>dobitaka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gubitaka</a:t>
            </a:r>
            <a:r>
              <a:rPr lang="en-US" dirty="0" smtClean="0"/>
              <a:t>)</a:t>
            </a:r>
          </a:p>
          <a:p>
            <a:pPr lvl="1"/>
            <a:r>
              <a:rPr lang="en-US" dirty="0" err="1" smtClean="0"/>
              <a:t>Bitan</a:t>
            </a:r>
            <a:r>
              <a:rPr lang="en-US" dirty="0" smtClean="0"/>
              <a:t> </a:t>
            </a:r>
            <a:r>
              <a:rPr lang="en-US" dirty="0" err="1" smtClean="0"/>
              <a:t>faktor</a:t>
            </a:r>
            <a:r>
              <a:rPr lang="en-US" dirty="0" smtClean="0"/>
              <a:t>: </a:t>
            </a:r>
            <a:r>
              <a:rPr lang="en-US" b="1" dirty="0" err="1" smtClean="0"/>
              <a:t>očekivana</a:t>
            </a:r>
            <a:r>
              <a:rPr lang="en-US" dirty="0" smtClean="0"/>
              <a:t> </a:t>
            </a:r>
            <a:r>
              <a:rPr lang="en-US" dirty="0" err="1" smtClean="0"/>
              <a:t>visina</a:t>
            </a:r>
            <a:r>
              <a:rPr lang="en-US" dirty="0" smtClean="0"/>
              <a:t> </a:t>
            </a:r>
            <a:r>
              <a:rPr lang="en-US" dirty="0" err="1" smtClean="0"/>
              <a:t>trajnog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endParaRPr lang="en-US" dirty="0" smtClean="0"/>
          </a:p>
          <a:p>
            <a:pPr lvl="1"/>
            <a:r>
              <a:rPr lang="en-US" dirty="0" err="1" smtClean="0"/>
              <a:t>Trošimo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sada</a:t>
            </a:r>
            <a:r>
              <a:rPr lang="en-US" dirty="0" smtClean="0"/>
              <a:t> </a:t>
            </a:r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očekujemo</a:t>
            </a:r>
            <a:r>
              <a:rPr lang="en-US" dirty="0" smtClean="0"/>
              <a:t> </a:t>
            </a:r>
            <a:r>
              <a:rPr lang="en-US" dirty="0" err="1" smtClean="0"/>
              <a:t>rast</a:t>
            </a:r>
            <a:r>
              <a:rPr lang="en-US" dirty="0" smtClean="0"/>
              <a:t> </a:t>
            </a:r>
            <a:r>
              <a:rPr lang="en-US" dirty="0" err="1" smtClean="0"/>
              <a:t>trajnog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r>
              <a:rPr lang="en-US" dirty="0"/>
              <a:t> </a:t>
            </a:r>
            <a:r>
              <a:rPr lang="en-US" dirty="0" err="1" smtClean="0"/>
              <a:t>i.o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713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US" b="1" dirty="0" err="1" smtClean="0"/>
              <a:t>Bogatstvo</a:t>
            </a:r>
            <a:endParaRPr lang="en-US" b="1" dirty="0" smtClean="0"/>
          </a:p>
          <a:p>
            <a:pPr lvl="1"/>
            <a:r>
              <a:rPr lang="en-US" dirty="0" err="1"/>
              <a:t>Veća</a:t>
            </a:r>
            <a:r>
              <a:rPr lang="en-US" dirty="0"/>
              <a:t> </a:t>
            </a:r>
            <a:r>
              <a:rPr lang="en-US" dirty="0" err="1"/>
              <a:t>neto</a:t>
            </a:r>
            <a:r>
              <a:rPr lang="en-US" dirty="0"/>
              <a:t> </a:t>
            </a:r>
            <a:r>
              <a:rPr lang="en-US" dirty="0" err="1"/>
              <a:t>vrijednost</a:t>
            </a:r>
            <a:r>
              <a:rPr lang="en-US" dirty="0"/>
              <a:t> </a:t>
            </a:r>
            <a:r>
              <a:rPr lang="en-US" dirty="0" err="1"/>
              <a:t>imovine</a:t>
            </a:r>
            <a:r>
              <a:rPr lang="en-US" dirty="0"/>
              <a:t>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potaknuti</a:t>
            </a:r>
            <a:r>
              <a:rPr lang="en-US" dirty="0"/>
              <a:t> </a:t>
            </a:r>
            <a:r>
              <a:rPr lang="en-US" dirty="0" err="1"/>
              <a:t>pojedinca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povećanje</a:t>
            </a:r>
            <a:r>
              <a:rPr lang="en-US" dirty="0"/>
              <a:t> </a:t>
            </a:r>
            <a:r>
              <a:rPr lang="en-US" dirty="0" err="1"/>
              <a:t>potrošnje</a:t>
            </a:r>
            <a:endParaRPr lang="en-US" dirty="0"/>
          </a:p>
          <a:p>
            <a:pPr lvl="1"/>
            <a:r>
              <a:rPr lang="en-US" dirty="0" err="1"/>
              <a:t>Recesija</a:t>
            </a:r>
            <a:r>
              <a:rPr lang="en-US" dirty="0"/>
              <a:t>, </a:t>
            </a:r>
            <a:r>
              <a:rPr lang="en-US" dirty="0" err="1"/>
              <a:t>zbog</a:t>
            </a:r>
            <a:r>
              <a:rPr lang="en-US" dirty="0"/>
              <a:t> gore </a:t>
            </a:r>
            <a:r>
              <a:rPr lang="en-US" dirty="0" err="1"/>
              <a:t>navedenog</a:t>
            </a:r>
            <a:r>
              <a:rPr lang="en-US" dirty="0"/>
              <a:t> </a:t>
            </a:r>
            <a:r>
              <a:rPr lang="en-US" dirty="0" err="1"/>
              <a:t>razloga</a:t>
            </a:r>
            <a:r>
              <a:rPr lang="en-US" dirty="0"/>
              <a:t>, </a:t>
            </a:r>
            <a:r>
              <a:rPr lang="en-US" dirty="0" err="1"/>
              <a:t>ima</a:t>
            </a:r>
            <a:r>
              <a:rPr lang="en-US" dirty="0"/>
              <a:t> </a:t>
            </a:r>
            <a:r>
              <a:rPr lang="en-US" dirty="0" err="1"/>
              <a:t>negativan</a:t>
            </a:r>
            <a:r>
              <a:rPr lang="en-US" dirty="0"/>
              <a:t> </a:t>
            </a:r>
            <a:r>
              <a:rPr lang="en-US" dirty="0" err="1" smtClean="0"/>
              <a:t>učinak</a:t>
            </a:r>
            <a:endParaRPr lang="en-US" dirty="0"/>
          </a:p>
          <a:p>
            <a:pPr marL="457200" indent="-457200">
              <a:buFont typeface="+mj-lt"/>
              <a:buAutoNum type="arabicPeriod" startAt="3"/>
            </a:pPr>
            <a:endParaRPr lang="en-US" dirty="0" smtClean="0"/>
          </a:p>
          <a:p>
            <a:pPr marL="457200" indent="-457200">
              <a:buFont typeface="+mj-lt"/>
              <a:buAutoNum type="arabicPeriod" startAt="3"/>
            </a:pPr>
            <a:r>
              <a:rPr lang="en-US" b="1" dirty="0" err="1" smtClean="0"/>
              <a:t>Ostali</a:t>
            </a:r>
            <a:r>
              <a:rPr lang="en-US" b="1" dirty="0" smtClean="0"/>
              <a:t> </a:t>
            </a:r>
            <a:r>
              <a:rPr lang="en-US" b="1" dirty="0" err="1" smtClean="0"/>
              <a:t>faktori</a:t>
            </a:r>
            <a:endParaRPr lang="en-US" b="1" dirty="0" smtClean="0"/>
          </a:p>
          <a:p>
            <a:pPr lvl="1"/>
            <a:r>
              <a:rPr lang="en-US" i="1" dirty="0" err="1" smtClean="0"/>
              <a:t>Inflacija</a:t>
            </a:r>
            <a:r>
              <a:rPr lang="en-US" dirty="0" smtClean="0"/>
              <a:t> – </a:t>
            </a:r>
            <a:r>
              <a:rPr lang="en-US" dirty="0" err="1" smtClean="0"/>
              <a:t>visoka</a:t>
            </a:r>
            <a:r>
              <a:rPr lang="en-US" dirty="0" smtClean="0"/>
              <a:t> </a:t>
            </a:r>
            <a:r>
              <a:rPr lang="en-US" dirty="0" err="1" smtClean="0"/>
              <a:t>inflacija</a:t>
            </a:r>
            <a:r>
              <a:rPr lang="en-US" dirty="0" smtClean="0"/>
              <a:t> </a:t>
            </a:r>
            <a:r>
              <a:rPr lang="en-US" dirty="0" err="1" smtClean="0"/>
              <a:t>potiče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povećanu</a:t>
            </a:r>
            <a:r>
              <a:rPr lang="en-US" dirty="0" smtClean="0"/>
              <a:t> </a:t>
            </a:r>
            <a:r>
              <a:rPr lang="en-US" dirty="0" err="1" smtClean="0"/>
              <a:t>potrošnju</a:t>
            </a:r>
            <a:endParaRPr lang="en-US" dirty="0" smtClean="0"/>
          </a:p>
          <a:p>
            <a:pPr lvl="1"/>
            <a:r>
              <a:rPr lang="en-US" i="1" dirty="0" err="1" smtClean="0"/>
              <a:t>Porezi</a:t>
            </a:r>
            <a:r>
              <a:rPr lang="en-US" dirty="0" smtClean="0"/>
              <a:t> – </a:t>
            </a:r>
            <a:r>
              <a:rPr lang="en-US" dirty="0" err="1" smtClean="0"/>
              <a:t>veći</a:t>
            </a:r>
            <a:r>
              <a:rPr lang="en-US" dirty="0" smtClean="0"/>
              <a:t> </a:t>
            </a:r>
            <a:r>
              <a:rPr lang="en-US" dirty="0" err="1" smtClean="0"/>
              <a:t>porezi</a:t>
            </a:r>
            <a:r>
              <a:rPr lang="en-US" dirty="0" smtClean="0"/>
              <a:t> </a:t>
            </a:r>
            <a:r>
              <a:rPr lang="en-US" dirty="0" err="1" smtClean="0"/>
              <a:t>smanjuju</a:t>
            </a:r>
            <a:r>
              <a:rPr lang="en-US" dirty="0" smtClean="0"/>
              <a:t> </a:t>
            </a:r>
            <a:r>
              <a:rPr lang="en-US" dirty="0" err="1" smtClean="0"/>
              <a:t>raspoloživi</a:t>
            </a:r>
            <a:r>
              <a:rPr lang="en-US" dirty="0" smtClean="0"/>
              <a:t> </a:t>
            </a:r>
            <a:r>
              <a:rPr lang="en-US" dirty="0" err="1" smtClean="0"/>
              <a:t>dohodak</a:t>
            </a:r>
            <a:endParaRPr lang="en-US" dirty="0" smtClean="0"/>
          </a:p>
          <a:p>
            <a:pPr lvl="1"/>
            <a:r>
              <a:rPr lang="en-US" i="1" dirty="0" err="1" smtClean="0"/>
              <a:t>Kamatnjaci</a:t>
            </a:r>
            <a:r>
              <a:rPr lang="en-US" dirty="0" smtClean="0"/>
              <a:t> – </a:t>
            </a:r>
            <a:r>
              <a:rPr lang="en-US" dirty="0" err="1" smtClean="0"/>
              <a:t>niske</a:t>
            </a:r>
            <a:r>
              <a:rPr lang="en-US" dirty="0" smtClean="0"/>
              <a:t> </a:t>
            </a:r>
            <a:r>
              <a:rPr lang="en-US" dirty="0" err="1" smtClean="0"/>
              <a:t>kamate</a:t>
            </a:r>
            <a:r>
              <a:rPr lang="en-US" dirty="0" smtClean="0"/>
              <a:t> </a:t>
            </a:r>
            <a:r>
              <a:rPr lang="en-US" dirty="0" err="1" smtClean="0"/>
              <a:t>destimuliraju</a:t>
            </a:r>
            <a:r>
              <a:rPr lang="en-US" dirty="0" smtClean="0"/>
              <a:t> </a:t>
            </a:r>
            <a:r>
              <a:rPr lang="en-US" dirty="0" err="1" smtClean="0"/>
              <a:t>štednju</a:t>
            </a:r>
            <a:r>
              <a:rPr lang="en-US" dirty="0" smtClean="0"/>
              <a:t> i </a:t>
            </a:r>
            <a:r>
              <a:rPr lang="en-US" dirty="0" err="1" smtClean="0"/>
              <a:t>povećavaju</a:t>
            </a:r>
            <a:r>
              <a:rPr lang="en-US" dirty="0" smtClean="0"/>
              <a:t> </a:t>
            </a:r>
            <a:r>
              <a:rPr lang="en-US" dirty="0" err="1" smtClean="0"/>
              <a:t>potrošnju</a:t>
            </a:r>
            <a:r>
              <a:rPr lang="en-US" dirty="0" smtClean="0"/>
              <a:t>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mogućnosti</a:t>
            </a:r>
            <a:r>
              <a:rPr lang="en-US" dirty="0" smtClean="0"/>
              <a:t> </a:t>
            </a:r>
            <a:r>
              <a:rPr lang="en-US" dirty="0" err="1" smtClean="0"/>
              <a:t>jeftinijeg</a:t>
            </a:r>
            <a:r>
              <a:rPr lang="en-US" dirty="0" smtClean="0"/>
              <a:t> </a:t>
            </a:r>
            <a:r>
              <a:rPr lang="en-US" dirty="0" err="1" smtClean="0"/>
              <a:t>zaduživanja</a:t>
            </a:r>
            <a:endParaRPr lang="en-US" dirty="0" smtClean="0"/>
          </a:p>
          <a:p>
            <a:pPr marL="32004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438632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Osobna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potrošnja</a:t>
            </a:r>
            <a:r>
              <a:rPr lang="en-US" sz="2800" b="1" dirty="0" smtClean="0"/>
              <a:t> u </a:t>
            </a:r>
            <a:r>
              <a:rPr lang="en-US" sz="2800" b="1" dirty="0" err="1" smtClean="0"/>
              <a:t>modelu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bez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štednje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Pretpostavke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Zatvorena</a:t>
            </a:r>
            <a:r>
              <a:rPr lang="en-US" dirty="0" smtClean="0"/>
              <a:t> </a:t>
            </a:r>
            <a:r>
              <a:rPr lang="en-US" dirty="0" err="1" smtClean="0"/>
              <a:t>ekonomija</a:t>
            </a:r>
            <a:endParaRPr lang="en-US" dirty="0" smtClean="0"/>
          </a:p>
          <a:p>
            <a:pPr lvl="1"/>
            <a:r>
              <a:rPr lang="en-US" dirty="0" smtClean="0"/>
              <a:t>BDP = </a:t>
            </a:r>
            <a:r>
              <a:rPr lang="en-US" dirty="0" err="1" smtClean="0"/>
              <a:t>zbroj</a:t>
            </a:r>
            <a:r>
              <a:rPr lang="en-US" dirty="0" smtClean="0"/>
              <a:t> </a:t>
            </a:r>
            <a:r>
              <a:rPr lang="en-US" dirty="0" err="1" smtClean="0"/>
              <a:t>izdataka</a:t>
            </a:r>
            <a:r>
              <a:rPr lang="en-US" dirty="0" smtClean="0"/>
              <a:t> </a:t>
            </a:r>
            <a:r>
              <a:rPr lang="en-US" dirty="0" err="1" smtClean="0"/>
              <a:t>kućanstava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robe i </a:t>
            </a:r>
            <a:r>
              <a:rPr lang="en-US" dirty="0" err="1" smtClean="0"/>
              <a:t>usluge</a:t>
            </a:r>
            <a:r>
              <a:rPr lang="en-US" dirty="0" smtClean="0"/>
              <a:t> + </a:t>
            </a:r>
            <a:r>
              <a:rPr lang="en-US" dirty="0" err="1" smtClean="0"/>
              <a:t>zbroj</a:t>
            </a:r>
            <a:r>
              <a:rPr lang="en-US" dirty="0" smtClean="0"/>
              <a:t> </a:t>
            </a:r>
            <a:r>
              <a:rPr lang="en-US" dirty="0" err="1" smtClean="0"/>
              <a:t>svih</a:t>
            </a:r>
            <a:r>
              <a:rPr lang="en-US" dirty="0" smtClean="0"/>
              <a:t> </a:t>
            </a:r>
            <a:r>
              <a:rPr lang="en-US" dirty="0" err="1" smtClean="0"/>
              <a:t>dohodaka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poduzeća</a:t>
            </a:r>
            <a:r>
              <a:rPr lang="en-US" dirty="0" smtClean="0"/>
              <a:t> </a:t>
            </a:r>
            <a:r>
              <a:rPr lang="en-US" dirty="0" err="1" smtClean="0"/>
              <a:t>isplaćuju</a:t>
            </a:r>
            <a:r>
              <a:rPr lang="en-US" dirty="0" smtClean="0"/>
              <a:t> </a:t>
            </a:r>
            <a:r>
              <a:rPr lang="en-US" dirty="0" err="1" smtClean="0"/>
              <a:t>kućanstvima</a:t>
            </a:r>
            <a:endParaRPr lang="en-US" dirty="0" smtClean="0"/>
          </a:p>
          <a:p>
            <a:pPr lvl="1"/>
            <a:r>
              <a:rPr lang="en-US" dirty="0" err="1" smtClean="0"/>
              <a:t>Sva</a:t>
            </a:r>
            <a:r>
              <a:rPr lang="en-US" dirty="0" smtClean="0"/>
              <a:t> </a:t>
            </a:r>
            <a:r>
              <a:rPr lang="en-US" dirty="0" err="1" smtClean="0"/>
              <a:t>zarada</a:t>
            </a:r>
            <a:r>
              <a:rPr lang="en-US" dirty="0" smtClean="0"/>
              <a:t> se </a:t>
            </a:r>
            <a:r>
              <a:rPr lang="en-US" dirty="0" err="1" smtClean="0"/>
              <a:t>ujedno</a:t>
            </a:r>
            <a:r>
              <a:rPr lang="en-US" dirty="0" smtClean="0"/>
              <a:t> i </a:t>
            </a:r>
            <a:r>
              <a:rPr lang="en-US" dirty="0" err="1" smtClean="0"/>
              <a:t>potroši</a:t>
            </a:r>
            <a:r>
              <a:rPr lang="en-US" dirty="0" smtClean="0"/>
              <a:t> (</a:t>
            </a:r>
            <a:r>
              <a:rPr lang="en-US" dirty="0" err="1" smtClean="0"/>
              <a:t>ništa</a:t>
            </a:r>
            <a:r>
              <a:rPr lang="en-US" dirty="0" smtClean="0"/>
              <a:t> se ne </a:t>
            </a:r>
            <a:r>
              <a:rPr lang="en-US" dirty="0" err="1" smtClean="0"/>
              <a:t>štedi</a:t>
            </a:r>
            <a:r>
              <a:rPr lang="en-US" dirty="0" smtClean="0"/>
              <a:t>), </a:t>
            </a:r>
            <a:r>
              <a:rPr lang="en-US" dirty="0" err="1" smtClean="0"/>
              <a:t>zbog</a:t>
            </a:r>
            <a:r>
              <a:rPr lang="en-US" dirty="0" smtClean="0"/>
              <a:t> toga je </a:t>
            </a:r>
            <a:r>
              <a:rPr lang="en-US" dirty="0" err="1" smtClean="0"/>
              <a:t>ukupna</a:t>
            </a:r>
            <a:r>
              <a:rPr lang="en-US" dirty="0" smtClean="0"/>
              <a:t> </a:t>
            </a:r>
            <a:r>
              <a:rPr lang="en-US" dirty="0" err="1" smtClean="0"/>
              <a:t>zarada</a:t>
            </a:r>
            <a:r>
              <a:rPr lang="en-US" dirty="0" smtClean="0"/>
              <a:t> od </a:t>
            </a:r>
            <a:r>
              <a:rPr lang="en-US" dirty="0" err="1" smtClean="0"/>
              <a:t>dohodaka</a:t>
            </a:r>
            <a:r>
              <a:rPr lang="en-US" dirty="0" smtClean="0"/>
              <a:t> </a:t>
            </a:r>
            <a:r>
              <a:rPr lang="en-US" dirty="0" err="1" smtClean="0"/>
              <a:t>jednaka</a:t>
            </a:r>
            <a:r>
              <a:rPr lang="en-US" dirty="0" smtClean="0"/>
              <a:t> </a:t>
            </a:r>
            <a:r>
              <a:rPr lang="en-US" dirty="0" err="1" smtClean="0"/>
              <a:t>raspoloživom</a:t>
            </a:r>
            <a:r>
              <a:rPr lang="en-US" dirty="0" smtClean="0"/>
              <a:t> </a:t>
            </a:r>
            <a:r>
              <a:rPr lang="en-US" dirty="0" err="1" smtClean="0"/>
              <a:t>dohotku</a:t>
            </a:r>
            <a:r>
              <a:rPr lang="en-US" dirty="0" smtClean="0"/>
              <a:t> </a:t>
            </a:r>
            <a:r>
              <a:rPr lang="en-US" b="1" dirty="0" smtClean="0"/>
              <a:t>DI (disposable income)</a:t>
            </a:r>
          </a:p>
          <a:p>
            <a:pPr lvl="1"/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400" y="2157690"/>
            <a:ext cx="45085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096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 err="1" smtClean="0"/>
              <a:t>Osobna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potrošnja</a:t>
            </a:r>
            <a:r>
              <a:rPr lang="en-US" sz="2800" b="1" dirty="0" smtClean="0"/>
              <a:t> u </a:t>
            </a:r>
            <a:r>
              <a:rPr lang="en-US" sz="2800" b="1" dirty="0" err="1" smtClean="0"/>
              <a:t>modelu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štednjom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Zanemarujemo</a:t>
            </a:r>
            <a:r>
              <a:rPr lang="en-US" dirty="0" smtClean="0"/>
              <a:t> </a:t>
            </a:r>
            <a:r>
              <a:rPr lang="en-US" dirty="0" err="1" smtClean="0"/>
              <a:t>poreze</a:t>
            </a:r>
            <a:r>
              <a:rPr lang="en-US" dirty="0" smtClean="0"/>
              <a:t> i </a:t>
            </a:r>
            <a:r>
              <a:rPr lang="en-US" dirty="0" err="1" smtClean="0"/>
              <a:t>transfere</a:t>
            </a:r>
            <a:r>
              <a:rPr lang="en-US" dirty="0" smtClean="0"/>
              <a:t>:</a:t>
            </a:r>
            <a:endParaRPr lang="en-US" dirty="0"/>
          </a:p>
          <a:p>
            <a:pPr marL="0" indent="0" algn="ctr">
              <a:buNone/>
            </a:pPr>
            <a:r>
              <a:rPr lang="en-US" sz="2800" b="1" dirty="0"/>
              <a:t>C = α + </a:t>
            </a:r>
            <a:r>
              <a:rPr lang="en-US" sz="2800" b="1" dirty="0" smtClean="0"/>
              <a:t>βDI</a:t>
            </a:r>
            <a:endParaRPr lang="en-US" dirty="0"/>
          </a:p>
          <a:p>
            <a:r>
              <a:rPr lang="en-US" b="1" dirty="0" smtClean="0"/>
              <a:t>C</a:t>
            </a:r>
            <a:r>
              <a:rPr lang="en-US" dirty="0" smtClean="0"/>
              <a:t> = </a:t>
            </a:r>
            <a:r>
              <a:rPr lang="en-US" dirty="0" err="1" smtClean="0"/>
              <a:t>prikaz</a:t>
            </a:r>
            <a:r>
              <a:rPr lang="en-US" dirty="0" smtClean="0"/>
              <a:t> </a:t>
            </a:r>
            <a:r>
              <a:rPr lang="en-US" dirty="0" err="1" smtClean="0"/>
              <a:t>odnosa</a:t>
            </a:r>
            <a:r>
              <a:rPr lang="en-US" dirty="0" smtClean="0"/>
              <a:t> </a:t>
            </a:r>
            <a:r>
              <a:rPr lang="en-US" dirty="0" err="1" smtClean="0"/>
              <a:t>izdataka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osobnu</a:t>
            </a:r>
            <a:r>
              <a:rPr lang="en-US" dirty="0" smtClean="0"/>
              <a:t> </a:t>
            </a:r>
            <a:r>
              <a:rPr lang="en-US" dirty="0" err="1" smtClean="0"/>
              <a:t>potrošnju</a:t>
            </a:r>
            <a:r>
              <a:rPr lang="en-US" dirty="0" smtClean="0"/>
              <a:t> C i </a:t>
            </a:r>
            <a:r>
              <a:rPr lang="en-US" dirty="0" err="1" smtClean="0"/>
              <a:t>raspoloživog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r>
              <a:rPr lang="en-US" dirty="0" smtClean="0"/>
              <a:t> DI, </a:t>
            </a:r>
            <a:r>
              <a:rPr lang="en-US" i="1" dirty="0" smtClean="0"/>
              <a:t>ceteris paribus</a:t>
            </a:r>
          </a:p>
          <a:p>
            <a:r>
              <a:rPr lang="en-US" b="1" dirty="0" smtClean="0"/>
              <a:t>α</a:t>
            </a:r>
            <a:r>
              <a:rPr lang="en-US" dirty="0" smtClean="0"/>
              <a:t> = </a:t>
            </a:r>
            <a:r>
              <a:rPr lang="en-US" b="1" dirty="0" err="1" smtClean="0"/>
              <a:t>autonomna</a:t>
            </a:r>
            <a:r>
              <a:rPr lang="en-US" b="1" dirty="0" smtClean="0"/>
              <a:t> </a:t>
            </a:r>
            <a:r>
              <a:rPr lang="en-US" b="1" dirty="0" err="1" smtClean="0"/>
              <a:t>potrošnja</a:t>
            </a:r>
            <a:r>
              <a:rPr lang="en-US" dirty="0" smtClean="0"/>
              <a:t> = </a:t>
            </a:r>
            <a:r>
              <a:rPr lang="en-US" dirty="0" err="1" smtClean="0"/>
              <a:t>iznos</a:t>
            </a:r>
            <a:r>
              <a:rPr lang="en-US" dirty="0" smtClean="0"/>
              <a:t> </a:t>
            </a:r>
            <a:r>
              <a:rPr lang="en-US" dirty="0" err="1" smtClean="0"/>
              <a:t>potrošnje</a:t>
            </a:r>
            <a:r>
              <a:rPr lang="en-US" dirty="0" smtClean="0"/>
              <a:t> </a:t>
            </a:r>
            <a:r>
              <a:rPr lang="en-US" dirty="0" err="1" smtClean="0"/>
              <a:t>čak</a:t>
            </a:r>
            <a:r>
              <a:rPr lang="en-US" dirty="0" smtClean="0"/>
              <a:t> i </a:t>
            </a:r>
            <a:r>
              <a:rPr lang="en-US" dirty="0" err="1" smtClean="0"/>
              <a:t>kada</a:t>
            </a:r>
            <a:r>
              <a:rPr lang="en-US" dirty="0" smtClean="0"/>
              <a:t> </a:t>
            </a:r>
            <a:r>
              <a:rPr lang="en-US" dirty="0" err="1" smtClean="0"/>
              <a:t>nam</a:t>
            </a:r>
            <a:r>
              <a:rPr lang="en-US" dirty="0" smtClean="0"/>
              <a:t> je </a:t>
            </a:r>
            <a:r>
              <a:rPr lang="en-US" dirty="0" err="1" smtClean="0"/>
              <a:t>prihod</a:t>
            </a:r>
            <a:r>
              <a:rPr lang="en-US" dirty="0" smtClean="0"/>
              <a:t> </a:t>
            </a:r>
            <a:r>
              <a:rPr lang="en-US" dirty="0" err="1" smtClean="0"/>
              <a:t>jednak</a:t>
            </a:r>
            <a:r>
              <a:rPr lang="en-US" dirty="0" smtClean="0"/>
              <a:t> </a:t>
            </a:r>
            <a:r>
              <a:rPr lang="en-US" dirty="0" err="1" smtClean="0"/>
              <a:t>nuli</a:t>
            </a:r>
            <a:r>
              <a:rPr lang="en-US" dirty="0" smtClean="0"/>
              <a:t> (</a:t>
            </a:r>
            <a:r>
              <a:rPr lang="en-US" dirty="0" err="1" smtClean="0"/>
              <a:t>npr</a:t>
            </a:r>
            <a:r>
              <a:rPr lang="en-US" dirty="0" smtClean="0"/>
              <a:t>. </a:t>
            </a:r>
            <a:r>
              <a:rPr lang="en-US" dirty="0" err="1" smtClean="0"/>
              <a:t>prodaja</a:t>
            </a:r>
            <a:r>
              <a:rPr lang="en-US" dirty="0" smtClean="0"/>
              <a:t> </a:t>
            </a:r>
            <a:r>
              <a:rPr lang="en-US" dirty="0" err="1" smtClean="0"/>
              <a:t>imovine</a:t>
            </a:r>
            <a:r>
              <a:rPr lang="en-US" dirty="0" smtClean="0"/>
              <a:t>, </a:t>
            </a:r>
            <a:r>
              <a:rPr lang="en-US" dirty="0" err="1" smtClean="0"/>
              <a:t>zaduživanje</a:t>
            </a:r>
            <a:r>
              <a:rPr lang="en-US" dirty="0" smtClean="0"/>
              <a:t>)</a:t>
            </a:r>
          </a:p>
          <a:p>
            <a:r>
              <a:rPr lang="en-US" b="1" dirty="0" smtClean="0"/>
              <a:t>β </a:t>
            </a:r>
            <a:r>
              <a:rPr lang="en-US" dirty="0" smtClean="0"/>
              <a:t>=</a:t>
            </a:r>
            <a:r>
              <a:rPr lang="en-US" b="1" dirty="0" smtClean="0"/>
              <a:t> </a:t>
            </a:r>
            <a:r>
              <a:rPr lang="en-US" b="1" dirty="0" err="1" smtClean="0"/>
              <a:t>granična</a:t>
            </a:r>
            <a:r>
              <a:rPr lang="en-US" b="1" dirty="0" smtClean="0"/>
              <a:t> </a:t>
            </a:r>
            <a:r>
              <a:rPr lang="en-US" b="1" dirty="0" err="1" smtClean="0"/>
              <a:t>sklonost</a:t>
            </a:r>
            <a:r>
              <a:rPr lang="en-US" b="1" dirty="0" smtClean="0"/>
              <a:t> </a:t>
            </a:r>
            <a:r>
              <a:rPr lang="en-US" b="1" dirty="0" err="1" smtClean="0"/>
              <a:t>potrošnji</a:t>
            </a:r>
            <a:r>
              <a:rPr lang="en-US" b="1" dirty="0" smtClean="0"/>
              <a:t> (MPC, marginal propensity to consume) </a:t>
            </a:r>
            <a:r>
              <a:rPr lang="en-US" dirty="0" smtClean="0"/>
              <a:t>= </a:t>
            </a:r>
            <a:r>
              <a:rPr lang="en-US" dirty="0" err="1" smtClean="0"/>
              <a:t>pokazuje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koliko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se </a:t>
            </a:r>
            <a:r>
              <a:rPr lang="en-US" dirty="0" err="1" smtClean="0"/>
              <a:t>promijeniti</a:t>
            </a:r>
            <a:r>
              <a:rPr lang="en-US" dirty="0" smtClean="0"/>
              <a:t> </a:t>
            </a:r>
            <a:r>
              <a:rPr lang="en-US" dirty="0" err="1" smtClean="0"/>
              <a:t>osodna</a:t>
            </a:r>
            <a:r>
              <a:rPr lang="en-US" dirty="0" smtClean="0"/>
              <a:t> </a:t>
            </a:r>
            <a:r>
              <a:rPr lang="en-US" dirty="0" err="1" smtClean="0"/>
              <a:t>potrošnja</a:t>
            </a:r>
            <a:r>
              <a:rPr lang="en-US" dirty="0" smtClean="0"/>
              <a:t> </a:t>
            </a:r>
            <a:r>
              <a:rPr lang="en-US" dirty="0" err="1" smtClean="0"/>
              <a:t>ako</a:t>
            </a:r>
            <a:r>
              <a:rPr lang="en-US" dirty="0" smtClean="0"/>
              <a:t> se </a:t>
            </a:r>
            <a:r>
              <a:rPr lang="en-US" dirty="0" err="1" smtClean="0"/>
              <a:t>raspoloživi</a:t>
            </a:r>
            <a:r>
              <a:rPr lang="en-US" dirty="0" smtClean="0"/>
              <a:t> </a:t>
            </a:r>
            <a:r>
              <a:rPr lang="en-US" dirty="0" err="1" smtClean="0"/>
              <a:t>dohodak</a:t>
            </a:r>
            <a:r>
              <a:rPr lang="en-US" dirty="0" smtClean="0"/>
              <a:t> </a:t>
            </a:r>
            <a:r>
              <a:rPr lang="en-US" dirty="0" err="1" smtClean="0"/>
              <a:t>promijeni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jednu</a:t>
            </a:r>
            <a:r>
              <a:rPr lang="en-US" dirty="0" smtClean="0"/>
              <a:t> </a:t>
            </a:r>
            <a:r>
              <a:rPr lang="en-US" dirty="0" err="1" smtClean="0"/>
              <a:t>novčanu</a:t>
            </a:r>
            <a:r>
              <a:rPr lang="en-US" dirty="0" smtClean="0"/>
              <a:t> </a:t>
            </a:r>
            <a:r>
              <a:rPr lang="en-US" dirty="0" err="1" smtClean="0"/>
              <a:t>jedinicu</a:t>
            </a:r>
            <a:r>
              <a:rPr lang="en-US" dirty="0" smtClean="0"/>
              <a:t> (</a:t>
            </a:r>
            <a:r>
              <a:rPr lang="en-US" dirty="0" err="1" smtClean="0"/>
              <a:t>koliko</a:t>
            </a:r>
            <a:r>
              <a:rPr lang="en-US" dirty="0" smtClean="0"/>
              <a:t> </a:t>
            </a:r>
            <a:r>
              <a:rPr lang="en-US" dirty="0" err="1" smtClean="0"/>
              <a:t>lipa</a:t>
            </a:r>
            <a:r>
              <a:rPr lang="en-US" dirty="0" smtClean="0"/>
              <a:t> od </a:t>
            </a:r>
            <a:r>
              <a:rPr lang="en-US" dirty="0" err="1" smtClean="0"/>
              <a:t>jedne</a:t>
            </a:r>
            <a:r>
              <a:rPr lang="en-US" dirty="0" smtClean="0"/>
              <a:t> </a:t>
            </a:r>
            <a:r>
              <a:rPr lang="en-US" dirty="0" err="1" smtClean="0"/>
              <a:t>zarađene</a:t>
            </a:r>
            <a:r>
              <a:rPr lang="en-US" dirty="0" smtClean="0"/>
              <a:t> </a:t>
            </a:r>
            <a:r>
              <a:rPr lang="en-US" dirty="0" err="1" smtClean="0"/>
              <a:t>kune</a:t>
            </a:r>
            <a:r>
              <a:rPr lang="en-US" dirty="0" smtClean="0"/>
              <a:t> </a:t>
            </a:r>
            <a:r>
              <a:rPr lang="en-US" dirty="0" err="1" smtClean="0"/>
              <a:t>potrošim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457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Parametar</a:t>
            </a:r>
            <a:r>
              <a:rPr lang="en-US" dirty="0" smtClean="0"/>
              <a:t> β je </a:t>
            </a:r>
            <a:r>
              <a:rPr lang="en-US" dirty="0" err="1" smtClean="0"/>
              <a:t>također</a:t>
            </a:r>
            <a:r>
              <a:rPr lang="en-US" dirty="0" smtClean="0"/>
              <a:t> i </a:t>
            </a:r>
            <a:r>
              <a:rPr lang="en-US" dirty="0" err="1" smtClean="0"/>
              <a:t>nagib</a:t>
            </a:r>
            <a:r>
              <a:rPr lang="en-US" dirty="0" smtClean="0"/>
              <a:t> </a:t>
            </a:r>
            <a:r>
              <a:rPr lang="en-US" dirty="0" err="1" smtClean="0"/>
              <a:t>krivulje</a:t>
            </a:r>
            <a:r>
              <a:rPr lang="en-US" dirty="0" smtClean="0"/>
              <a:t> </a:t>
            </a:r>
            <a:r>
              <a:rPr lang="en-US" dirty="0" err="1" smtClean="0"/>
              <a:t>potrošnje</a:t>
            </a:r>
            <a:endParaRPr lang="en-US" dirty="0" smtClean="0"/>
          </a:p>
          <a:p>
            <a:r>
              <a:rPr lang="en-US" dirty="0" smtClean="0"/>
              <a:t>β </a:t>
            </a:r>
            <a:r>
              <a:rPr lang="en-US" dirty="0" err="1" smtClean="0"/>
              <a:t>uvijek</a:t>
            </a:r>
            <a:r>
              <a:rPr lang="en-US" dirty="0" smtClean="0"/>
              <a:t> </a:t>
            </a:r>
            <a:r>
              <a:rPr lang="en-US" dirty="0" err="1" smtClean="0"/>
              <a:t>zauzima</a:t>
            </a:r>
            <a:r>
              <a:rPr lang="en-US" dirty="0" smtClean="0"/>
              <a:t> </a:t>
            </a:r>
            <a:r>
              <a:rPr lang="en-US" dirty="0" err="1" smtClean="0"/>
              <a:t>vrijednosti</a:t>
            </a:r>
            <a:r>
              <a:rPr lang="en-US" dirty="0" smtClean="0"/>
              <a:t> od 0 do 1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531" y="1879600"/>
            <a:ext cx="4032549" cy="3999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510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4780</TotalTime>
  <Words>1536</Words>
  <Application>Microsoft Macintosh PowerPoint</Application>
  <PresentationFormat>On-screen Show (4:3)</PresentationFormat>
  <Paragraphs>188</Paragraphs>
  <Slides>28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NewsPrint</vt:lpstr>
      <vt:lpstr>Equation</vt:lpstr>
      <vt:lpstr>Microsoft Equation</vt:lpstr>
      <vt:lpstr>2. Komponente agregatne potražnje i model multiplikatora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Zagrebacka Skola Ekonomije i Managementa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 Komponente agregatne potražnje i model multiplikatora</dc:title>
  <dc:creator>Denis Sablic</dc:creator>
  <cp:lastModifiedBy>Denis Sablic</cp:lastModifiedBy>
  <cp:revision>157</cp:revision>
  <dcterms:created xsi:type="dcterms:W3CDTF">2014-05-22T14:05:09Z</dcterms:created>
  <dcterms:modified xsi:type="dcterms:W3CDTF">2014-05-25T22:54:16Z</dcterms:modified>
</cp:coreProperties>
</file>